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 id="2147483684" r:id="rId5"/>
    <p:sldMasterId id="2147483697" r:id="rId6"/>
  </p:sldMasterIdLst>
  <p:notesMasterIdLst>
    <p:notesMasterId r:id="rId28"/>
  </p:notesMasterIdLst>
  <p:sldIdLst>
    <p:sldId id="261" r:id="rId7"/>
    <p:sldId id="416" r:id="rId8"/>
    <p:sldId id="413" r:id="rId9"/>
    <p:sldId id="414" r:id="rId10"/>
    <p:sldId id="415" r:id="rId11"/>
    <p:sldId id="417" r:id="rId12"/>
    <p:sldId id="418" r:id="rId13"/>
    <p:sldId id="419" r:id="rId14"/>
    <p:sldId id="420" r:id="rId15"/>
    <p:sldId id="2147479606" r:id="rId16"/>
    <p:sldId id="2147479608" r:id="rId17"/>
    <p:sldId id="294" r:id="rId18"/>
    <p:sldId id="2147479609" r:id="rId19"/>
    <p:sldId id="329" r:id="rId20"/>
    <p:sldId id="343" r:id="rId21"/>
    <p:sldId id="345" r:id="rId22"/>
    <p:sldId id="390" r:id="rId23"/>
    <p:sldId id="257" r:id="rId24"/>
    <p:sldId id="392" r:id="rId25"/>
    <p:sldId id="2147479610" r:id="rId26"/>
    <p:sldId id="412" r:id="rId2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7BBBC9-5338-4740-BAB8-C3739C3F942C}" v="23" dt="2025-05-21T10:44:11.0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033" autoAdjust="0"/>
  </p:normalViewPr>
  <p:slideViewPr>
    <p:cSldViewPr snapToGrid="0">
      <p:cViewPr varScale="1">
        <p:scale>
          <a:sx n="79" d="100"/>
          <a:sy n="79" d="100"/>
        </p:scale>
        <p:origin x="744" y="72"/>
      </p:cViewPr>
      <p:guideLst/>
    </p:cSldViewPr>
  </p:slideViewPr>
  <p:notesTextViewPr>
    <p:cViewPr>
      <p:scale>
        <a:sx n="1" d="1"/>
        <a:sy n="1" d="1"/>
      </p:scale>
      <p:origin x="0" y="0"/>
    </p:cViewPr>
  </p:notesTextViewPr>
  <p:sorterViewPr>
    <p:cViewPr varScale="1">
      <p:scale>
        <a:sx n="100" d="100"/>
        <a:sy n="100" d="100"/>
      </p:scale>
      <p:origin x="0" y="-3558"/>
    </p:cViewPr>
  </p:sorterViewPr>
  <p:notesViewPr>
    <p:cSldViewPr snapToGrid="0">
      <p:cViewPr varScale="1">
        <p:scale>
          <a:sx n="83" d="100"/>
          <a:sy n="83" d="100"/>
        </p:scale>
        <p:origin x="389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836C54-4C06-43B8-98F9-D5147B8B617E}"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E3659553-47B5-4FF5-A505-AFDBB644AD9F}">
      <dgm:prSet/>
      <dgm:spPr/>
      <dgm:t>
        <a:bodyPr/>
        <a:lstStyle/>
        <a:p>
          <a:r>
            <a:rPr lang="en-US" b="1"/>
            <a:t>Community Input:</a:t>
          </a:r>
          <a:endParaRPr lang="en-US"/>
        </a:p>
      </dgm:t>
    </dgm:pt>
    <dgm:pt modelId="{097F5DC9-A21F-4EFD-900B-6B4AAE7B0826}" type="parTrans" cxnId="{A13D638E-9AA2-4622-93DA-345B25C3DACB}">
      <dgm:prSet/>
      <dgm:spPr/>
      <dgm:t>
        <a:bodyPr/>
        <a:lstStyle/>
        <a:p>
          <a:endParaRPr lang="en-US"/>
        </a:p>
      </dgm:t>
    </dgm:pt>
    <dgm:pt modelId="{5496CEDC-375E-4D9E-B2CF-ECBC904D18E5}" type="sibTrans" cxnId="{A13D638E-9AA2-4622-93DA-345B25C3DACB}">
      <dgm:prSet/>
      <dgm:spPr/>
      <dgm:t>
        <a:bodyPr/>
        <a:lstStyle/>
        <a:p>
          <a:endParaRPr lang="en-US"/>
        </a:p>
      </dgm:t>
    </dgm:pt>
    <dgm:pt modelId="{FDB7950F-4861-4D05-BDFE-9C395FFCD3BB}">
      <dgm:prSet/>
      <dgm:spPr/>
      <dgm:t>
        <a:bodyPr/>
        <a:lstStyle/>
        <a:p>
          <a:r>
            <a:rPr lang="en-US" dirty="0"/>
            <a:t>The 5 South Hampton Roads cities sought community input throughout the Summer and Fall of 2023 through community events and surveys to determine community needs as it relates to Opioid Abatement. </a:t>
          </a:r>
        </a:p>
      </dgm:t>
      <dgm:extLst>
        <a:ext uri="{E40237B7-FDA0-4F09-8148-C483321AD2D9}">
          <dgm14:cNvPr xmlns:dgm14="http://schemas.microsoft.com/office/drawing/2010/diagram" id="0" name="" descr="The 5 South Hampton Roads cities sought community input throughout the Summer and Fall of 2023 through community events and surveys to determine community needs as it relates to Opioid Abatement. &#10;More than 200 people attended 15 events hosted across the region by the five cities. Events included:&#10; in-person town halls and smaller listening sessions, &#10; virtual town halls, and &#10; a public safety forum. &#10;Participants included city residents, individuals in recovery, family members of those in recovery, members of the faith community and healthcare providers. &#10;Review of available data:&#10; A comprehensive data analysis found that clear and convincing evidence that the five cities of South Hampton Roads require additional resources and regional collaboration to address the opioid crisis.  The Virginia Department of Health’s (VDH’s) vulnerability assessment tool identifies all five cities are having a critical need for targeted prevention and intervention to reduce drug overdoses.&#10;"/>
        </a:ext>
      </dgm:extLst>
    </dgm:pt>
    <dgm:pt modelId="{E4E551B7-48E5-44D2-8F98-03AAB9E568C7}" type="parTrans" cxnId="{A9A62A60-46E3-41BF-8663-D5BD4EA96421}">
      <dgm:prSet/>
      <dgm:spPr/>
      <dgm:t>
        <a:bodyPr/>
        <a:lstStyle/>
        <a:p>
          <a:endParaRPr lang="en-US"/>
        </a:p>
      </dgm:t>
    </dgm:pt>
    <dgm:pt modelId="{8EEC4C38-1258-4E83-B417-2A85C5A72E90}" type="sibTrans" cxnId="{A9A62A60-46E3-41BF-8663-D5BD4EA96421}">
      <dgm:prSet/>
      <dgm:spPr/>
      <dgm:t>
        <a:bodyPr/>
        <a:lstStyle/>
        <a:p>
          <a:endParaRPr lang="en-US"/>
        </a:p>
      </dgm:t>
    </dgm:pt>
    <dgm:pt modelId="{29AD0740-766B-414D-8070-018D3F0B8F87}">
      <dgm:prSet/>
      <dgm:spPr/>
      <dgm:t>
        <a:bodyPr/>
        <a:lstStyle/>
        <a:p>
          <a:r>
            <a:rPr lang="en-US" dirty="0"/>
            <a:t>More than 200 people attended 15 events hosted across the region by the five cities. Events included:</a:t>
          </a:r>
        </a:p>
      </dgm:t>
    </dgm:pt>
    <dgm:pt modelId="{39382B41-91F0-4C33-8435-3BE506AF1E8D}" type="parTrans" cxnId="{E20C53FF-218D-412F-9FB3-959868FD458B}">
      <dgm:prSet/>
      <dgm:spPr/>
      <dgm:t>
        <a:bodyPr/>
        <a:lstStyle/>
        <a:p>
          <a:endParaRPr lang="en-US"/>
        </a:p>
      </dgm:t>
    </dgm:pt>
    <dgm:pt modelId="{0BBAC44E-F9EE-4EE8-8BE6-62E5C4A08FF9}" type="sibTrans" cxnId="{E20C53FF-218D-412F-9FB3-959868FD458B}">
      <dgm:prSet/>
      <dgm:spPr/>
      <dgm:t>
        <a:bodyPr/>
        <a:lstStyle/>
        <a:p>
          <a:endParaRPr lang="en-US"/>
        </a:p>
      </dgm:t>
    </dgm:pt>
    <dgm:pt modelId="{C7650C7E-C7D7-4667-ABBC-58C04AAF7606}">
      <dgm:prSet/>
      <dgm:spPr/>
      <dgm:t>
        <a:bodyPr/>
        <a:lstStyle/>
        <a:p>
          <a:r>
            <a:rPr lang="en-US" dirty="0"/>
            <a:t>in-person town halls and smaller listening sessions, </a:t>
          </a:r>
        </a:p>
      </dgm:t>
    </dgm:pt>
    <dgm:pt modelId="{F0AB3775-41A0-4D36-9397-E31A3EF2FE44}" type="parTrans" cxnId="{5820331F-C79F-48AA-8305-E93D23344769}">
      <dgm:prSet/>
      <dgm:spPr/>
      <dgm:t>
        <a:bodyPr/>
        <a:lstStyle/>
        <a:p>
          <a:endParaRPr lang="en-US"/>
        </a:p>
      </dgm:t>
    </dgm:pt>
    <dgm:pt modelId="{F52B912D-F349-4ACE-B3B3-DE7255A40E34}" type="sibTrans" cxnId="{5820331F-C79F-48AA-8305-E93D23344769}">
      <dgm:prSet/>
      <dgm:spPr/>
      <dgm:t>
        <a:bodyPr/>
        <a:lstStyle/>
        <a:p>
          <a:endParaRPr lang="en-US"/>
        </a:p>
      </dgm:t>
    </dgm:pt>
    <dgm:pt modelId="{129DFBE0-078C-4260-868D-54123C9CF00A}">
      <dgm:prSet/>
      <dgm:spPr/>
      <dgm:t>
        <a:bodyPr/>
        <a:lstStyle/>
        <a:p>
          <a:r>
            <a:rPr lang="en-US" dirty="0"/>
            <a:t>virtual town halls, and </a:t>
          </a:r>
        </a:p>
      </dgm:t>
    </dgm:pt>
    <dgm:pt modelId="{73C75B0E-2E73-4323-80B2-9036C392CD33}" type="parTrans" cxnId="{791B5BB4-4D39-45D5-B1C2-99A580EDC841}">
      <dgm:prSet/>
      <dgm:spPr/>
      <dgm:t>
        <a:bodyPr/>
        <a:lstStyle/>
        <a:p>
          <a:endParaRPr lang="en-US"/>
        </a:p>
      </dgm:t>
    </dgm:pt>
    <dgm:pt modelId="{95CA5C06-2082-429E-8443-AFF46F65C8CD}" type="sibTrans" cxnId="{791B5BB4-4D39-45D5-B1C2-99A580EDC841}">
      <dgm:prSet/>
      <dgm:spPr/>
      <dgm:t>
        <a:bodyPr/>
        <a:lstStyle/>
        <a:p>
          <a:endParaRPr lang="en-US"/>
        </a:p>
      </dgm:t>
    </dgm:pt>
    <dgm:pt modelId="{757DA95F-66FC-46C3-BB08-0114CBAA409E}">
      <dgm:prSet/>
      <dgm:spPr/>
      <dgm:t>
        <a:bodyPr/>
        <a:lstStyle/>
        <a:p>
          <a:r>
            <a:rPr lang="en-US" dirty="0"/>
            <a:t>a public safety forum. </a:t>
          </a:r>
        </a:p>
      </dgm:t>
    </dgm:pt>
    <dgm:pt modelId="{E262B89E-174F-43CE-B793-FFC9C2B0AAFF}" type="parTrans" cxnId="{1A23F9DE-056C-4FAA-82EB-F2644948FDE0}">
      <dgm:prSet/>
      <dgm:spPr/>
      <dgm:t>
        <a:bodyPr/>
        <a:lstStyle/>
        <a:p>
          <a:endParaRPr lang="en-US"/>
        </a:p>
      </dgm:t>
    </dgm:pt>
    <dgm:pt modelId="{8332B967-8BB6-4842-95DD-9E980E7B0D3C}" type="sibTrans" cxnId="{1A23F9DE-056C-4FAA-82EB-F2644948FDE0}">
      <dgm:prSet/>
      <dgm:spPr/>
      <dgm:t>
        <a:bodyPr/>
        <a:lstStyle/>
        <a:p>
          <a:endParaRPr lang="en-US"/>
        </a:p>
      </dgm:t>
    </dgm:pt>
    <dgm:pt modelId="{57A35D64-8116-44A7-9C61-B47C14B76BC1}">
      <dgm:prSet/>
      <dgm:spPr/>
      <dgm:t>
        <a:bodyPr/>
        <a:lstStyle/>
        <a:p>
          <a:r>
            <a:rPr lang="en-US" dirty="0"/>
            <a:t>Participants included city residents, individuals in recovery, family members of those in recovery, members of the faith community and healthcare providers. </a:t>
          </a:r>
        </a:p>
      </dgm:t>
    </dgm:pt>
    <dgm:pt modelId="{9ACA9F28-0E67-4985-BE50-889062C685FC}" type="parTrans" cxnId="{D072F2D7-1F56-47A4-AEEF-A31BC6E06CEE}">
      <dgm:prSet/>
      <dgm:spPr/>
      <dgm:t>
        <a:bodyPr/>
        <a:lstStyle/>
        <a:p>
          <a:endParaRPr lang="en-US"/>
        </a:p>
      </dgm:t>
    </dgm:pt>
    <dgm:pt modelId="{034E645D-F096-4693-9967-A1C25C4CE720}" type="sibTrans" cxnId="{D072F2D7-1F56-47A4-AEEF-A31BC6E06CEE}">
      <dgm:prSet/>
      <dgm:spPr/>
      <dgm:t>
        <a:bodyPr/>
        <a:lstStyle/>
        <a:p>
          <a:endParaRPr lang="en-US"/>
        </a:p>
      </dgm:t>
    </dgm:pt>
    <dgm:pt modelId="{822EFE26-4501-4DA5-B064-5F513E7028B4}">
      <dgm:prSet/>
      <dgm:spPr/>
      <dgm:t>
        <a:bodyPr/>
        <a:lstStyle/>
        <a:p>
          <a:r>
            <a:rPr lang="en-US" b="1" dirty="0"/>
            <a:t>Review of available data:</a:t>
          </a:r>
          <a:endParaRPr lang="en-US" dirty="0"/>
        </a:p>
      </dgm:t>
      <dgm:extLst>
        <a:ext uri="{E40237B7-FDA0-4F09-8148-C483321AD2D9}">
          <dgm14:cNvPr xmlns:dgm14="http://schemas.microsoft.com/office/drawing/2010/diagram" id="0" name="" descr="The 5 South Hampton Roads cities sought community input throughout the Summer and Fall of 2023 through community events and surveys to determine community needs as it relates to Opioid Abatement. &#10;More than 200 people attended 15 events hosted across the region by the five cities. Events included:&#10; in-person town halls and smaller listening sessions, &#10; virtual town halls, and &#10; a public safety forum. &#10;Participants included city residents, individuals in recovery, family members of those in recovery, members of the faith community and healthcare providers. &#10;Review of available data:&#10; A comprehensive data analysis found that clear and convincing evidence that the five cities of South Hampton Roads require additional resources and regional collaboration to address the opioid crisis.  The Virginia Department of Health’s (VDH’s) vulnerability assessment tool identifies all five cities are having a critical need for targeted prevention and intervention to reduce drug overdoses.&#10;"/>
        </a:ext>
      </dgm:extLst>
    </dgm:pt>
    <dgm:pt modelId="{0CDAF609-E6D2-42F4-B7E9-8CB62102B170}" type="parTrans" cxnId="{5289C338-961B-493C-9000-C19242D1F196}">
      <dgm:prSet/>
      <dgm:spPr/>
      <dgm:t>
        <a:bodyPr/>
        <a:lstStyle/>
        <a:p>
          <a:endParaRPr lang="en-US"/>
        </a:p>
      </dgm:t>
    </dgm:pt>
    <dgm:pt modelId="{1A19D482-FBA7-4E4E-8CC7-CA57ABB02D50}" type="sibTrans" cxnId="{5289C338-961B-493C-9000-C19242D1F196}">
      <dgm:prSet/>
      <dgm:spPr/>
      <dgm:t>
        <a:bodyPr/>
        <a:lstStyle/>
        <a:p>
          <a:endParaRPr lang="en-US"/>
        </a:p>
      </dgm:t>
    </dgm:pt>
    <dgm:pt modelId="{3CFA20F1-C03B-4D19-9FD4-A34115F74B39}">
      <dgm:prSet/>
      <dgm:spPr/>
      <dgm:t>
        <a:bodyPr/>
        <a:lstStyle/>
        <a:p>
          <a:r>
            <a:rPr lang="en-US" dirty="0"/>
            <a:t>A comprehensive data analysis found that clear and convincing evidence that the five cities of South Hampton Roads require additional resources and regional collaboration to address the opioid crisis.  </a:t>
          </a:r>
        </a:p>
      </dgm:t>
      <dgm:extLst>
        <a:ext uri="{E40237B7-FDA0-4F09-8148-C483321AD2D9}">
          <dgm14:cNvPr xmlns:dgm14="http://schemas.microsoft.com/office/drawing/2010/diagram" id="0" name="" descr="The 5 South Hampton Roads cities sought community input throughout the Summer and Fall of 2023 through community events and surveys to determine community needs as it relates to Opioid Abatement. &#10;More than 200 people attended 15 events hosted across the region by the five cities. Events included:&#10; in-person town halls and smaller listening sessions, &#10; virtual town halls, and &#10; a public safety forum. &#10;Participants included city residents, individuals in recovery, family members of those in recovery, members of the faith community and healthcare providers. &#10;Review of available data:&#10; A comprehensive data analysis found that clear and convincing evidence that the five cities of South Hampton Roads require additional resources and regional collaboration to address the opioid crisis.  The Virginia Department of Health’s (VDH’s) vulnerability assessment tool identifies all five cities are having a critical need for targeted prevention and intervention to reduce drug overdoses.&#10;"/>
        </a:ext>
      </dgm:extLst>
    </dgm:pt>
    <dgm:pt modelId="{4D5894C9-C477-4F37-9121-5A219724D53B}" type="parTrans" cxnId="{05653F8D-3AAF-42FD-BE29-C76FBBBC53D1}">
      <dgm:prSet/>
      <dgm:spPr/>
      <dgm:t>
        <a:bodyPr/>
        <a:lstStyle/>
        <a:p>
          <a:endParaRPr lang="en-US"/>
        </a:p>
      </dgm:t>
    </dgm:pt>
    <dgm:pt modelId="{87034EC2-E37C-4D72-BA7E-462CE9DA8EB9}" type="sibTrans" cxnId="{05653F8D-3AAF-42FD-BE29-C76FBBBC53D1}">
      <dgm:prSet/>
      <dgm:spPr/>
      <dgm:t>
        <a:bodyPr/>
        <a:lstStyle/>
        <a:p>
          <a:endParaRPr lang="en-US"/>
        </a:p>
      </dgm:t>
    </dgm:pt>
    <dgm:pt modelId="{7A99CCFE-9B82-4882-A0B5-140DDB417FA5}">
      <dgm:prSet/>
      <dgm:spPr/>
      <dgm:t>
        <a:bodyPr/>
        <a:lstStyle/>
        <a:p>
          <a:r>
            <a:rPr lang="en-US" dirty="0"/>
            <a:t>The Virginia Department of Health’s (VDH’s) vulnerability assessment tool identifies </a:t>
          </a:r>
          <a:r>
            <a:rPr lang="en-US" b="1" dirty="0"/>
            <a:t>all five cities </a:t>
          </a:r>
          <a:r>
            <a:rPr lang="en-US" dirty="0"/>
            <a:t>are having a critical need for targeted prevention and intervention to reduce drug overdoses.</a:t>
          </a:r>
        </a:p>
      </dgm:t>
    </dgm:pt>
    <dgm:pt modelId="{A8B3D078-6A9D-42C4-AC80-DCCBB03B63EC}" type="parTrans" cxnId="{C72E39F6-46D9-45D4-8C32-4FFC27E398E9}">
      <dgm:prSet/>
      <dgm:spPr/>
      <dgm:t>
        <a:bodyPr/>
        <a:lstStyle/>
        <a:p>
          <a:endParaRPr lang="en-US"/>
        </a:p>
      </dgm:t>
    </dgm:pt>
    <dgm:pt modelId="{201F58C9-3A49-4680-A431-895CEF1AC1BB}" type="sibTrans" cxnId="{C72E39F6-46D9-45D4-8C32-4FFC27E398E9}">
      <dgm:prSet/>
      <dgm:spPr/>
      <dgm:t>
        <a:bodyPr/>
        <a:lstStyle/>
        <a:p>
          <a:endParaRPr lang="en-US"/>
        </a:p>
      </dgm:t>
    </dgm:pt>
    <dgm:pt modelId="{F31A7618-177E-42C5-8E44-4AF30105FDD5}" type="pres">
      <dgm:prSet presAssocID="{F4836C54-4C06-43B8-98F9-D5147B8B617E}" presName="linear" presStyleCnt="0">
        <dgm:presLayoutVars>
          <dgm:animLvl val="lvl"/>
          <dgm:resizeHandles val="exact"/>
        </dgm:presLayoutVars>
      </dgm:prSet>
      <dgm:spPr/>
    </dgm:pt>
    <dgm:pt modelId="{D3EC6360-BF5F-4D25-A45D-6C163350C995}" type="pres">
      <dgm:prSet presAssocID="{E3659553-47B5-4FF5-A505-AFDBB644AD9F}" presName="parentText" presStyleLbl="node1" presStyleIdx="0" presStyleCnt="2">
        <dgm:presLayoutVars>
          <dgm:chMax val="0"/>
          <dgm:bulletEnabled val="1"/>
        </dgm:presLayoutVars>
      </dgm:prSet>
      <dgm:spPr/>
    </dgm:pt>
    <dgm:pt modelId="{EFE9F385-994B-4BB1-A4BC-BF8B85F4CE43}" type="pres">
      <dgm:prSet presAssocID="{E3659553-47B5-4FF5-A505-AFDBB644AD9F}" presName="childText" presStyleLbl="revTx" presStyleIdx="0" presStyleCnt="2">
        <dgm:presLayoutVars>
          <dgm:bulletEnabled val="1"/>
        </dgm:presLayoutVars>
      </dgm:prSet>
      <dgm:spPr/>
    </dgm:pt>
    <dgm:pt modelId="{AD088150-C3D9-4D34-B089-02FA25E0591B}" type="pres">
      <dgm:prSet presAssocID="{822EFE26-4501-4DA5-B064-5F513E7028B4}" presName="parentText" presStyleLbl="node1" presStyleIdx="1" presStyleCnt="2">
        <dgm:presLayoutVars>
          <dgm:chMax val="0"/>
          <dgm:bulletEnabled val="1"/>
        </dgm:presLayoutVars>
      </dgm:prSet>
      <dgm:spPr/>
    </dgm:pt>
    <dgm:pt modelId="{739F91DE-C42C-4BB2-982A-13388D800F27}" type="pres">
      <dgm:prSet presAssocID="{822EFE26-4501-4DA5-B064-5F513E7028B4}" presName="childText" presStyleLbl="revTx" presStyleIdx="1" presStyleCnt="2">
        <dgm:presLayoutVars>
          <dgm:bulletEnabled val="1"/>
        </dgm:presLayoutVars>
      </dgm:prSet>
      <dgm:spPr/>
    </dgm:pt>
  </dgm:ptLst>
  <dgm:cxnLst>
    <dgm:cxn modelId="{5820331F-C79F-48AA-8305-E93D23344769}" srcId="{29AD0740-766B-414D-8070-018D3F0B8F87}" destId="{C7650C7E-C7D7-4667-ABBC-58C04AAF7606}" srcOrd="0" destOrd="0" parTransId="{F0AB3775-41A0-4D36-9397-E31A3EF2FE44}" sibTransId="{F52B912D-F349-4ACE-B3B3-DE7255A40E34}"/>
    <dgm:cxn modelId="{4CD02C23-C9CA-4854-94D5-53E505B3AB4F}" type="presOf" srcId="{C7650C7E-C7D7-4667-ABBC-58C04AAF7606}" destId="{EFE9F385-994B-4BB1-A4BC-BF8B85F4CE43}" srcOrd="0" destOrd="2" presId="urn:microsoft.com/office/officeart/2005/8/layout/vList2"/>
    <dgm:cxn modelId="{5289C338-961B-493C-9000-C19242D1F196}" srcId="{F4836C54-4C06-43B8-98F9-D5147B8B617E}" destId="{822EFE26-4501-4DA5-B064-5F513E7028B4}" srcOrd="1" destOrd="0" parTransId="{0CDAF609-E6D2-42F4-B7E9-8CB62102B170}" sibTransId="{1A19D482-FBA7-4E4E-8CC7-CA57ABB02D50}"/>
    <dgm:cxn modelId="{A9A62A60-46E3-41BF-8663-D5BD4EA96421}" srcId="{E3659553-47B5-4FF5-A505-AFDBB644AD9F}" destId="{FDB7950F-4861-4D05-BDFE-9C395FFCD3BB}" srcOrd="0" destOrd="0" parTransId="{E4E551B7-48E5-44D2-8F98-03AAB9E568C7}" sibTransId="{8EEC4C38-1258-4E83-B417-2A85C5A72E90}"/>
    <dgm:cxn modelId="{8B7BC564-B91F-4DE0-BDBA-6F5803FBAB4F}" type="presOf" srcId="{29AD0740-766B-414D-8070-018D3F0B8F87}" destId="{EFE9F385-994B-4BB1-A4BC-BF8B85F4CE43}" srcOrd="0" destOrd="1" presId="urn:microsoft.com/office/officeart/2005/8/layout/vList2"/>
    <dgm:cxn modelId="{BB600A70-A319-4060-8A59-ED9BC8EB572B}" type="presOf" srcId="{E3659553-47B5-4FF5-A505-AFDBB644AD9F}" destId="{D3EC6360-BF5F-4D25-A45D-6C163350C995}" srcOrd="0" destOrd="0" presId="urn:microsoft.com/office/officeart/2005/8/layout/vList2"/>
    <dgm:cxn modelId="{05653F8D-3AAF-42FD-BE29-C76FBBBC53D1}" srcId="{822EFE26-4501-4DA5-B064-5F513E7028B4}" destId="{3CFA20F1-C03B-4D19-9FD4-A34115F74B39}" srcOrd="0" destOrd="0" parTransId="{4D5894C9-C477-4F37-9121-5A219724D53B}" sibTransId="{87034EC2-E37C-4D72-BA7E-462CE9DA8EB9}"/>
    <dgm:cxn modelId="{A13D638E-9AA2-4622-93DA-345B25C3DACB}" srcId="{F4836C54-4C06-43B8-98F9-D5147B8B617E}" destId="{E3659553-47B5-4FF5-A505-AFDBB644AD9F}" srcOrd="0" destOrd="0" parTransId="{097F5DC9-A21F-4EFD-900B-6B4AAE7B0826}" sibTransId="{5496CEDC-375E-4D9E-B2CF-ECBC904D18E5}"/>
    <dgm:cxn modelId="{7B110F99-0E99-4177-8AE5-A55D10F6F433}" type="presOf" srcId="{F4836C54-4C06-43B8-98F9-D5147B8B617E}" destId="{F31A7618-177E-42C5-8E44-4AF30105FDD5}" srcOrd="0" destOrd="0" presId="urn:microsoft.com/office/officeart/2005/8/layout/vList2"/>
    <dgm:cxn modelId="{D96B58A4-401D-4827-B030-28F777887383}" type="presOf" srcId="{129DFBE0-078C-4260-868D-54123C9CF00A}" destId="{EFE9F385-994B-4BB1-A4BC-BF8B85F4CE43}" srcOrd="0" destOrd="3" presId="urn:microsoft.com/office/officeart/2005/8/layout/vList2"/>
    <dgm:cxn modelId="{791B5BB4-4D39-45D5-B1C2-99A580EDC841}" srcId="{29AD0740-766B-414D-8070-018D3F0B8F87}" destId="{129DFBE0-078C-4260-868D-54123C9CF00A}" srcOrd="1" destOrd="0" parTransId="{73C75B0E-2E73-4323-80B2-9036C392CD33}" sibTransId="{95CA5C06-2082-429E-8443-AFF46F65C8CD}"/>
    <dgm:cxn modelId="{98CDCCBF-C5F7-4A1D-89BD-7822B107FF17}" type="presOf" srcId="{57A35D64-8116-44A7-9C61-B47C14B76BC1}" destId="{EFE9F385-994B-4BB1-A4BC-BF8B85F4CE43}" srcOrd="0" destOrd="5" presId="urn:microsoft.com/office/officeart/2005/8/layout/vList2"/>
    <dgm:cxn modelId="{6A5E15C0-7B3A-4D95-BA97-599587C4D8BF}" type="presOf" srcId="{822EFE26-4501-4DA5-B064-5F513E7028B4}" destId="{AD088150-C3D9-4D34-B089-02FA25E0591B}" srcOrd="0" destOrd="0" presId="urn:microsoft.com/office/officeart/2005/8/layout/vList2"/>
    <dgm:cxn modelId="{EAD31CCD-B834-41FC-94F4-C7090BC4864F}" type="presOf" srcId="{3CFA20F1-C03B-4D19-9FD4-A34115F74B39}" destId="{739F91DE-C42C-4BB2-982A-13388D800F27}" srcOrd="0" destOrd="0" presId="urn:microsoft.com/office/officeart/2005/8/layout/vList2"/>
    <dgm:cxn modelId="{D072F2D7-1F56-47A4-AEEF-A31BC6E06CEE}" srcId="{E3659553-47B5-4FF5-A505-AFDBB644AD9F}" destId="{57A35D64-8116-44A7-9C61-B47C14B76BC1}" srcOrd="2" destOrd="0" parTransId="{9ACA9F28-0E67-4985-BE50-889062C685FC}" sibTransId="{034E645D-F096-4693-9967-A1C25C4CE720}"/>
    <dgm:cxn modelId="{1A23F9DE-056C-4FAA-82EB-F2644948FDE0}" srcId="{29AD0740-766B-414D-8070-018D3F0B8F87}" destId="{757DA95F-66FC-46C3-BB08-0114CBAA409E}" srcOrd="2" destOrd="0" parTransId="{E262B89E-174F-43CE-B793-FFC9C2B0AAFF}" sibTransId="{8332B967-8BB6-4842-95DD-9E980E7B0D3C}"/>
    <dgm:cxn modelId="{2D26D9DF-1DDE-400E-8A75-0F498B5F2EAF}" type="presOf" srcId="{FDB7950F-4861-4D05-BDFE-9C395FFCD3BB}" destId="{EFE9F385-994B-4BB1-A4BC-BF8B85F4CE43}" srcOrd="0" destOrd="0" presId="urn:microsoft.com/office/officeart/2005/8/layout/vList2"/>
    <dgm:cxn modelId="{347A50F5-185C-4785-BB7C-6C49F70406B3}" type="presOf" srcId="{757DA95F-66FC-46C3-BB08-0114CBAA409E}" destId="{EFE9F385-994B-4BB1-A4BC-BF8B85F4CE43}" srcOrd="0" destOrd="4" presId="urn:microsoft.com/office/officeart/2005/8/layout/vList2"/>
    <dgm:cxn modelId="{C72E39F6-46D9-45D4-8C32-4FFC27E398E9}" srcId="{822EFE26-4501-4DA5-B064-5F513E7028B4}" destId="{7A99CCFE-9B82-4882-A0B5-140DDB417FA5}" srcOrd="1" destOrd="0" parTransId="{A8B3D078-6A9D-42C4-AC80-DCCBB03B63EC}" sibTransId="{201F58C9-3A49-4680-A431-895CEF1AC1BB}"/>
    <dgm:cxn modelId="{0B3574FE-573C-47FE-A872-8013A34BB414}" type="presOf" srcId="{7A99CCFE-9B82-4882-A0B5-140DDB417FA5}" destId="{739F91DE-C42C-4BB2-982A-13388D800F27}" srcOrd="0" destOrd="1" presId="urn:microsoft.com/office/officeart/2005/8/layout/vList2"/>
    <dgm:cxn modelId="{E20C53FF-218D-412F-9FB3-959868FD458B}" srcId="{E3659553-47B5-4FF5-A505-AFDBB644AD9F}" destId="{29AD0740-766B-414D-8070-018D3F0B8F87}" srcOrd="1" destOrd="0" parTransId="{39382B41-91F0-4C33-8435-3BE506AF1E8D}" sibTransId="{0BBAC44E-F9EE-4EE8-8BE6-62E5C4A08FF9}"/>
    <dgm:cxn modelId="{69CF49DA-3372-47C0-A416-9509AC02CEE9}" type="presParOf" srcId="{F31A7618-177E-42C5-8E44-4AF30105FDD5}" destId="{D3EC6360-BF5F-4D25-A45D-6C163350C995}" srcOrd="0" destOrd="0" presId="urn:microsoft.com/office/officeart/2005/8/layout/vList2"/>
    <dgm:cxn modelId="{92D7A856-E58D-4C0D-9CA7-7B97BB1321FF}" type="presParOf" srcId="{F31A7618-177E-42C5-8E44-4AF30105FDD5}" destId="{EFE9F385-994B-4BB1-A4BC-BF8B85F4CE43}" srcOrd="1" destOrd="0" presId="urn:microsoft.com/office/officeart/2005/8/layout/vList2"/>
    <dgm:cxn modelId="{78CBFDA9-FFF9-4997-817F-C58573D87946}" type="presParOf" srcId="{F31A7618-177E-42C5-8E44-4AF30105FDD5}" destId="{AD088150-C3D9-4D34-B089-02FA25E0591B}" srcOrd="2" destOrd="0" presId="urn:microsoft.com/office/officeart/2005/8/layout/vList2"/>
    <dgm:cxn modelId="{C8D61A15-F200-43F3-9CAA-989E23F34910}" type="presParOf" srcId="{F31A7618-177E-42C5-8E44-4AF30105FDD5}" destId="{739F91DE-C42C-4BB2-982A-13388D800F2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6F595A-DA7B-4BE2-B858-9DE04262995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C6D997B-13E1-48E3-B81D-B14C3B1AF77C}">
      <dgm:prSet/>
      <dgm:spPr/>
      <dgm:t>
        <a:bodyPr/>
        <a:lstStyle/>
        <a:p>
          <a:r>
            <a:rPr lang="en-US" dirty="0"/>
            <a:t>Data Findings indicate that:</a:t>
          </a:r>
        </a:p>
      </dgm:t>
    </dgm:pt>
    <dgm:pt modelId="{DE764380-AEEB-4C41-9A2B-9EA5776588E0}" type="parTrans" cxnId="{CD8B4A05-82B1-471A-89D1-10A35C16F0EE}">
      <dgm:prSet/>
      <dgm:spPr/>
      <dgm:t>
        <a:bodyPr/>
        <a:lstStyle/>
        <a:p>
          <a:endParaRPr lang="en-US"/>
        </a:p>
      </dgm:t>
    </dgm:pt>
    <dgm:pt modelId="{90A1B479-F719-45FB-AE45-E27D8EAA42FA}" type="sibTrans" cxnId="{CD8B4A05-82B1-471A-89D1-10A35C16F0EE}">
      <dgm:prSet/>
      <dgm:spPr/>
      <dgm:t>
        <a:bodyPr/>
        <a:lstStyle/>
        <a:p>
          <a:endParaRPr lang="en-US"/>
        </a:p>
      </dgm:t>
    </dgm:pt>
    <dgm:pt modelId="{8891386E-987A-4585-9BB8-210259E8F118}">
      <dgm:prSet/>
      <dgm:spPr/>
      <dgm:t>
        <a:bodyPr/>
        <a:lstStyle/>
        <a:p>
          <a:r>
            <a:rPr lang="en-US" dirty="0"/>
            <a:t>More than 1 in 6 opioid overdose deaths in Virginia occurs in South Hampton Roads</a:t>
          </a:r>
        </a:p>
      </dgm:t>
    </dgm:pt>
    <dgm:pt modelId="{82D1C720-09D3-474B-8389-565921B174FE}" type="parTrans" cxnId="{C3F3EB22-29BA-4092-80E5-9E76B5AF9BEC}">
      <dgm:prSet/>
      <dgm:spPr/>
      <dgm:t>
        <a:bodyPr/>
        <a:lstStyle/>
        <a:p>
          <a:endParaRPr lang="en-US"/>
        </a:p>
      </dgm:t>
    </dgm:pt>
    <dgm:pt modelId="{6A25C170-88EE-4040-92F2-03A091D61A7D}" type="sibTrans" cxnId="{C3F3EB22-29BA-4092-80E5-9E76B5AF9BEC}">
      <dgm:prSet/>
      <dgm:spPr/>
      <dgm:t>
        <a:bodyPr/>
        <a:lstStyle/>
        <a:p>
          <a:endParaRPr lang="en-US"/>
        </a:p>
      </dgm:t>
    </dgm:pt>
    <dgm:pt modelId="{73A34844-955F-4A80-AF2B-9CFD81D86AEB}">
      <dgm:prSet/>
      <dgm:spPr/>
      <dgm:t>
        <a:bodyPr/>
        <a:lstStyle/>
        <a:p>
          <a:r>
            <a:rPr lang="en-US" dirty="0"/>
            <a:t>On average, one person dies each day in South Hampton Roads due to an opioid overdose.</a:t>
          </a:r>
        </a:p>
      </dgm:t>
    </dgm:pt>
    <dgm:pt modelId="{650A7CDA-B680-4D27-9755-98E547E15892}" type="parTrans" cxnId="{FB6DD634-38F2-4692-836E-F5645CFAF1FB}">
      <dgm:prSet/>
      <dgm:spPr/>
      <dgm:t>
        <a:bodyPr/>
        <a:lstStyle/>
        <a:p>
          <a:endParaRPr lang="en-US"/>
        </a:p>
      </dgm:t>
    </dgm:pt>
    <dgm:pt modelId="{940E3EAF-9EBC-4E24-8AB9-3B46FCB512AF}" type="sibTrans" cxnId="{FB6DD634-38F2-4692-836E-F5645CFAF1FB}">
      <dgm:prSet/>
      <dgm:spPr/>
      <dgm:t>
        <a:bodyPr/>
        <a:lstStyle/>
        <a:p>
          <a:endParaRPr lang="en-US"/>
        </a:p>
      </dgm:t>
    </dgm:pt>
    <dgm:pt modelId="{EF109F35-480D-4392-A5B5-A0A676BDFEFE}">
      <dgm:prSet/>
      <dgm:spPr/>
      <dgm:t>
        <a:bodyPr/>
        <a:lstStyle/>
        <a:p>
          <a:r>
            <a:rPr lang="en-US" dirty="0"/>
            <a:t>The age-adjusted hospitalization rates for opioid use in all five cities of South Hampton Roads exceed the state rate.</a:t>
          </a:r>
        </a:p>
      </dgm:t>
    </dgm:pt>
    <dgm:pt modelId="{F3B397A6-921A-4600-9079-C80C7C6EF61B}" type="parTrans" cxnId="{5CEDD390-5F03-48DB-9865-14C8C0D90E55}">
      <dgm:prSet/>
      <dgm:spPr/>
      <dgm:t>
        <a:bodyPr/>
        <a:lstStyle/>
        <a:p>
          <a:endParaRPr lang="en-US"/>
        </a:p>
      </dgm:t>
    </dgm:pt>
    <dgm:pt modelId="{EBC27FFA-B727-4583-9942-DA4C04EED0B1}" type="sibTrans" cxnId="{5CEDD390-5F03-48DB-9865-14C8C0D90E55}">
      <dgm:prSet/>
      <dgm:spPr/>
      <dgm:t>
        <a:bodyPr/>
        <a:lstStyle/>
        <a:p>
          <a:endParaRPr lang="en-US"/>
        </a:p>
      </dgm:t>
    </dgm:pt>
    <dgm:pt modelId="{472F8B7E-1549-449B-9250-1779AD159200}">
      <dgm:prSet/>
      <dgm:spPr/>
      <dgm:t>
        <a:bodyPr/>
        <a:lstStyle/>
        <a:p>
          <a:r>
            <a:rPr lang="en-US" dirty="0"/>
            <a:t>Total Costs of Opioids in South Hampton Roads in 2021: $812.2 million</a:t>
          </a:r>
        </a:p>
      </dgm:t>
    </dgm:pt>
    <dgm:pt modelId="{67DB4D0F-588A-4F0D-85D1-263743676F41}" type="parTrans" cxnId="{BED96F0F-E9BD-4AD0-BF1C-340473371171}">
      <dgm:prSet/>
      <dgm:spPr/>
      <dgm:t>
        <a:bodyPr/>
        <a:lstStyle/>
        <a:p>
          <a:endParaRPr lang="en-US"/>
        </a:p>
      </dgm:t>
    </dgm:pt>
    <dgm:pt modelId="{7C2E0AA4-C3B2-4343-B91F-4C229BA160B4}" type="sibTrans" cxnId="{BED96F0F-E9BD-4AD0-BF1C-340473371171}">
      <dgm:prSet/>
      <dgm:spPr/>
      <dgm:t>
        <a:bodyPr/>
        <a:lstStyle/>
        <a:p>
          <a:endParaRPr lang="en-US"/>
        </a:p>
      </dgm:t>
    </dgm:pt>
    <dgm:pt modelId="{98F9863E-3AF0-432F-B4E7-8FBEA279640E}">
      <dgm:prSet/>
      <dgm:spPr/>
      <dgm:t>
        <a:bodyPr/>
        <a:lstStyle/>
        <a:p>
          <a:r>
            <a:rPr lang="en-US" dirty="0"/>
            <a:t>Survey results overwhelmingly indicated that:</a:t>
          </a:r>
        </a:p>
      </dgm:t>
    </dgm:pt>
    <dgm:pt modelId="{61729167-A58A-4892-9C01-17FBE307A406}" type="parTrans" cxnId="{9AAFFBD5-5181-45F9-B0F0-FFC4B9251C85}">
      <dgm:prSet/>
      <dgm:spPr/>
      <dgm:t>
        <a:bodyPr/>
        <a:lstStyle/>
        <a:p>
          <a:endParaRPr lang="en-US"/>
        </a:p>
      </dgm:t>
    </dgm:pt>
    <dgm:pt modelId="{EB6F7588-7DAA-40CB-9795-C119AD00AF90}" type="sibTrans" cxnId="{9AAFFBD5-5181-45F9-B0F0-FFC4B9251C85}">
      <dgm:prSet/>
      <dgm:spPr/>
      <dgm:t>
        <a:bodyPr/>
        <a:lstStyle/>
        <a:p>
          <a:endParaRPr lang="en-US"/>
        </a:p>
      </dgm:t>
    </dgm:pt>
    <dgm:pt modelId="{C89BDD74-370D-41F9-B0F9-EA951CDD5F1B}">
      <dgm:prSet/>
      <dgm:spPr/>
      <dgm:t>
        <a:bodyPr/>
        <a:lstStyle/>
        <a:p>
          <a:pPr marL="857250" indent="-342900"/>
          <a:r>
            <a:rPr lang="en-US" dirty="0"/>
            <a:t>Same Day Access to Provider</a:t>
          </a:r>
        </a:p>
      </dgm:t>
    </dgm:pt>
    <dgm:pt modelId="{7E0C1409-4566-4F19-9D49-AD7DEB07D8DF}" type="parTrans" cxnId="{D82C5A8B-CDA2-4082-8020-9EEE1772CD4D}">
      <dgm:prSet/>
      <dgm:spPr/>
      <dgm:t>
        <a:bodyPr/>
        <a:lstStyle/>
        <a:p>
          <a:endParaRPr lang="en-US"/>
        </a:p>
      </dgm:t>
    </dgm:pt>
    <dgm:pt modelId="{68E5ABF9-D8AA-49EA-AF56-602DE6AB6AFF}" type="sibTrans" cxnId="{D82C5A8B-CDA2-4082-8020-9EEE1772CD4D}">
      <dgm:prSet/>
      <dgm:spPr/>
      <dgm:t>
        <a:bodyPr/>
        <a:lstStyle/>
        <a:p>
          <a:endParaRPr lang="en-US"/>
        </a:p>
      </dgm:t>
    </dgm:pt>
    <dgm:pt modelId="{68934835-083B-4451-B801-D9F3B1A896AF}">
      <dgm:prSet/>
      <dgm:spPr/>
      <dgm:t>
        <a:bodyPr/>
        <a:lstStyle/>
        <a:p>
          <a:pPr marL="857250" indent="-342900"/>
          <a:r>
            <a:rPr lang="en-US" dirty="0"/>
            <a:t>Access to SUD and BH Services in One Place</a:t>
          </a:r>
        </a:p>
      </dgm:t>
    </dgm:pt>
    <dgm:pt modelId="{38EEDD2A-148F-41AD-9394-05988A591110}" type="parTrans" cxnId="{89FAE3EE-3E9A-43E0-A88E-15B268B4CF4C}">
      <dgm:prSet/>
      <dgm:spPr/>
      <dgm:t>
        <a:bodyPr/>
        <a:lstStyle/>
        <a:p>
          <a:endParaRPr lang="en-US"/>
        </a:p>
      </dgm:t>
    </dgm:pt>
    <dgm:pt modelId="{0B963540-F924-4658-A229-99B099901459}" type="sibTrans" cxnId="{89FAE3EE-3E9A-43E0-A88E-15B268B4CF4C}">
      <dgm:prSet/>
      <dgm:spPr/>
      <dgm:t>
        <a:bodyPr/>
        <a:lstStyle/>
        <a:p>
          <a:endParaRPr lang="en-US"/>
        </a:p>
      </dgm:t>
    </dgm:pt>
    <dgm:pt modelId="{4B53F45E-10F9-4795-91A6-0EFC11679052}">
      <dgm:prSet/>
      <dgm:spPr/>
      <dgm:t>
        <a:bodyPr/>
        <a:lstStyle/>
        <a:p>
          <a:pPr marL="857250" indent="-342900"/>
          <a:r>
            <a:rPr lang="en-US" dirty="0"/>
            <a:t>Access to SUD and Primary Care in One Place</a:t>
          </a:r>
        </a:p>
      </dgm:t>
    </dgm:pt>
    <dgm:pt modelId="{57A49ACA-7544-449E-8789-2C3502DB5E4E}" type="parTrans" cxnId="{548B106B-1921-4C12-ADFC-ECDFEED70C3F}">
      <dgm:prSet/>
      <dgm:spPr/>
      <dgm:t>
        <a:bodyPr/>
        <a:lstStyle/>
        <a:p>
          <a:endParaRPr lang="en-US"/>
        </a:p>
      </dgm:t>
    </dgm:pt>
    <dgm:pt modelId="{6CD32CF9-F809-4C2B-80D8-20DC4E7FBCAE}" type="sibTrans" cxnId="{548B106B-1921-4C12-ADFC-ECDFEED70C3F}">
      <dgm:prSet/>
      <dgm:spPr/>
      <dgm:t>
        <a:bodyPr/>
        <a:lstStyle/>
        <a:p>
          <a:endParaRPr lang="en-US"/>
        </a:p>
      </dgm:t>
    </dgm:pt>
    <dgm:pt modelId="{10205B72-9C91-4758-9A62-48F6F1FADDE8}">
      <dgm:prSet/>
      <dgm:spPr/>
      <dgm:t>
        <a:bodyPr/>
        <a:lstStyle/>
        <a:p>
          <a:pPr marL="857250" indent="-342900"/>
          <a:r>
            <a:rPr lang="en-US" dirty="0"/>
            <a:t>Transportation to Appointments</a:t>
          </a:r>
        </a:p>
      </dgm:t>
    </dgm:pt>
    <dgm:pt modelId="{837E9200-359D-4520-B954-1157A6FCE336}" type="parTrans" cxnId="{4AC6FFF9-6BE5-47E0-A77D-4FE411652A44}">
      <dgm:prSet/>
      <dgm:spPr/>
      <dgm:t>
        <a:bodyPr/>
        <a:lstStyle/>
        <a:p>
          <a:endParaRPr lang="en-US"/>
        </a:p>
      </dgm:t>
    </dgm:pt>
    <dgm:pt modelId="{2297B60E-1672-4D6F-B3A8-B56AD3D983B5}" type="sibTrans" cxnId="{4AC6FFF9-6BE5-47E0-A77D-4FE411652A44}">
      <dgm:prSet/>
      <dgm:spPr/>
      <dgm:t>
        <a:bodyPr/>
        <a:lstStyle/>
        <a:p>
          <a:endParaRPr lang="en-US"/>
        </a:p>
      </dgm:t>
    </dgm:pt>
    <dgm:pt modelId="{4E61A559-CC4A-4B99-8A35-0230D01E6D4F}">
      <dgm:prSet/>
      <dgm:spPr/>
      <dgm:t>
        <a:bodyPr/>
        <a:lstStyle/>
        <a:p>
          <a:pPr marL="514350" indent="-285750"/>
          <a:r>
            <a:rPr lang="en-US" dirty="0"/>
            <a:t>Access, is the biggest barrier to treatment. The most significant access issues include:</a:t>
          </a:r>
        </a:p>
      </dgm:t>
    </dgm:pt>
    <dgm:pt modelId="{99FA2C65-9E81-4450-A249-68419671B701}" type="parTrans" cxnId="{C64ED705-5F01-4FBD-8903-8919167002DC}">
      <dgm:prSet/>
      <dgm:spPr/>
      <dgm:t>
        <a:bodyPr/>
        <a:lstStyle/>
        <a:p>
          <a:endParaRPr lang="en-US"/>
        </a:p>
      </dgm:t>
    </dgm:pt>
    <dgm:pt modelId="{9B1460EF-E932-4730-AD18-DBEA8E633072}" type="sibTrans" cxnId="{C64ED705-5F01-4FBD-8903-8919167002DC}">
      <dgm:prSet/>
      <dgm:spPr/>
      <dgm:t>
        <a:bodyPr/>
        <a:lstStyle/>
        <a:p>
          <a:endParaRPr lang="en-US"/>
        </a:p>
      </dgm:t>
    </dgm:pt>
    <dgm:pt modelId="{F04DA0A5-0517-46DD-B347-9B1ECE75E6A3}" type="pres">
      <dgm:prSet presAssocID="{5E6F595A-DA7B-4BE2-B858-9DE042629952}" presName="Name0" presStyleCnt="0">
        <dgm:presLayoutVars>
          <dgm:dir/>
          <dgm:animLvl val="lvl"/>
          <dgm:resizeHandles val="exact"/>
        </dgm:presLayoutVars>
      </dgm:prSet>
      <dgm:spPr/>
    </dgm:pt>
    <dgm:pt modelId="{A849F520-DCCF-4419-A5F9-811F480785F4}" type="pres">
      <dgm:prSet presAssocID="{5C6D997B-13E1-48E3-B81D-B14C3B1AF77C}" presName="composite" presStyleCnt="0"/>
      <dgm:spPr/>
    </dgm:pt>
    <dgm:pt modelId="{BCF1D955-69D9-452B-9B06-74493503014D}" type="pres">
      <dgm:prSet presAssocID="{5C6D997B-13E1-48E3-B81D-B14C3B1AF77C}" presName="parTx" presStyleLbl="alignNode1" presStyleIdx="0" presStyleCnt="2">
        <dgm:presLayoutVars>
          <dgm:chMax val="0"/>
          <dgm:chPref val="0"/>
          <dgm:bulletEnabled val="1"/>
        </dgm:presLayoutVars>
      </dgm:prSet>
      <dgm:spPr/>
    </dgm:pt>
    <dgm:pt modelId="{E92D9A57-2272-4322-A43C-2ABC367CD27B}" type="pres">
      <dgm:prSet presAssocID="{5C6D997B-13E1-48E3-B81D-B14C3B1AF77C}" presName="desTx" presStyleLbl="alignAccFollowNode1" presStyleIdx="0" presStyleCnt="2">
        <dgm:presLayoutVars>
          <dgm:bulletEnabled val="1"/>
        </dgm:presLayoutVars>
      </dgm:prSet>
      <dgm:spPr/>
    </dgm:pt>
    <dgm:pt modelId="{B0E9862A-FE23-49D6-80F5-1642656EC581}" type="pres">
      <dgm:prSet presAssocID="{90A1B479-F719-45FB-AE45-E27D8EAA42FA}" presName="space" presStyleCnt="0"/>
      <dgm:spPr/>
    </dgm:pt>
    <dgm:pt modelId="{F6F3B8A8-BEC1-435A-B7AC-52EEA48D01A7}" type="pres">
      <dgm:prSet presAssocID="{98F9863E-3AF0-432F-B4E7-8FBEA279640E}" presName="composite" presStyleCnt="0"/>
      <dgm:spPr/>
    </dgm:pt>
    <dgm:pt modelId="{7A2B7170-B1AC-453C-9AF3-384984DC45C5}" type="pres">
      <dgm:prSet presAssocID="{98F9863E-3AF0-432F-B4E7-8FBEA279640E}" presName="parTx" presStyleLbl="alignNode1" presStyleIdx="1" presStyleCnt="2">
        <dgm:presLayoutVars>
          <dgm:chMax val="0"/>
          <dgm:chPref val="0"/>
          <dgm:bulletEnabled val="1"/>
        </dgm:presLayoutVars>
      </dgm:prSet>
      <dgm:spPr/>
    </dgm:pt>
    <dgm:pt modelId="{2A6A8964-5FB0-4248-A78E-631955AAB5A9}" type="pres">
      <dgm:prSet presAssocID="{98F9863E-3AF0-432F-B4E7-8FBEA279640E}" presName="desTx" presStyleLbl="alignAccFollowNode1" presStyleIdx="1" presStyleCnt="2">
        <dgm:presLayoutVars>
          <dgm:bulletEnabled val="1"/>
        </dgm:presLayoutVars>
      </dgm:prSet>
      <dgm:spPr/>
    </dgm:pt>
  </dgm:ptLst>
  <dgm:cxnLst>
    <dgm:cxn modelId="{41407103-A6C5-4CB3-B30D-30888A25E584}" type="presOf" srcId="{98F9863E-3AF0-432F-B4E7-8FBEA279640E}" destId="{7A2B7170-B1AC-453C-9AF3-384984DC45C5}" srcOrd="0" destOrd="0" presId="urn:microsoft.com/office/officeart/2005/8/layout/hList1"/>
    <dgm:cxn modelId="{CD8B4A05-82B1-471A-89D1-10A35C16F0EE}" srcId="{5E6F595A-DA7B-4BE2-B858-9DE042629952}" destId="{5C6D997B-13E1-48E3-B81D-B14C3B1AF77C}" srcOrd="0" destOrd="0" parTransId="{DE764380-AEEB-4C41-9A2B-9EA5776588E0}" sibTransId="{90A1B479-F719-45FB-AE45-E27D8EAA42FA}"/>
    <dgm:cxn modelId="{C64ED705-5F01-4FBD-8903-8919167002DC}" srcId="{98F9863E-3AF0-432F-B4E7-8FBEA279640E}" destId="{4E61A559-CC4A-4B99-8A35-0230D01E6D4F}" srcOrd="0" destOrd="0" parTransId="{99FA2C65-9E81-4450-A249-68419671B701}" sibTransId="{9B1460EF-E932-4730-AD18-DBEA8E633072}"/>
    <dgm:cxn modelId="{BED96F0F-E9BD-4AD0-BF1C-340473371171}" srcId="{5C6D997B-13E1-48E3-B81D-B14C3B1AF77C}" destId="{472F8B7E-1549-449B-9250-1779AD159200}" srcOrd="3" destOrd="0" parTransId="{67DB4D0F-588A-4F0D-85D1-263743676F41}" sibTransId="{7C2E0AA4-C3B2-4343-B91F-4C229BA160B4}"/>
    <dgm:cxn modelId="{FC27A213-03BD-4109-A376-4FFD976C26A7}" type="presOf" srcId="{EF109F35-480D-4392-A5B5-A0A676BDFEFE}" destId="{E92D9A57-2272-4322-A43C-2ABC367CD27B}" srcOrd="0" destOrd="2" presId="urn:microsoft.com/office/officeart/2005/8/layout/hList1"/>
    <dgm:cxn modelId="{C3F3EB22-29BA-4092-80E5-9E76B5AF9BEC}" srcId="{5C6D997B-13E1-48E3-B81D-B14C3B1AF77C}" destId="{8891386E-987A-4585-9BB8-210259E8F118}" srcOrd="0" destOrd="0" parTransId="{82D1C720-09D3-474B-8389-565921B174FE}" sibTransId="{6A25C170-88EE-4040-92F2-03A091D61A7D}"/>
    <dgm:cxn modelId="{FB6DD634-38F2-4692-836E-F5645CFAF1FB}" srcId="{5C6D997B-13E1-48E3-B81D-B14C3B1AF77C}" destId="{73A34844-955F-4A80-AF2B-9CFD81D86AEB}" srcOrd="1" destOrd="0" parTransId="{650A7CDA-B680-4D27-9755-98E547E15892}" sibTransId="{940E3EAF-9EBC-4E24-8AB9-3B46FCB512AF}"/>
    <dgm:cxn modelId="{85BCC94A-0369-4924-BFEC-34598F933BE9}" type="presOf" srcId="{68934835-083B-4451-B801-D9F3B1A896AF}" destId="{2A6A8964-5FB0-4248-A78E-631955AAB5A9}" srcOrd="0" destOrd="2" presId="urn:microsoft.com/office/officeart/2005/8/layout/hList1"/>
    <dgm:cxn modelId="{548B106B-1921-4C12-ADFC-ECDFEED70C3F}" srcId="{4E61A559-CC4A-4B99-8A35-0230D01E6D4F}" destId="{4B53F45E-10F9-4795-91A6-0EFC11679052}" srcOrd="2" destOrd="0" parTransId="{57A49ACA-7544-449E-8789-2C3502DB5E4E}" sibTransId="{6CD32CF9-F809-4C2B-80D8-20DC4E7FBCAE}"/>
    <dgm:cxn modelId="{DD01346E-D307-468B-BA34-5C8C38644772}" type="presOf" srcId="{4B53F45E-10F9-4795-91A6-0EFC11679052}" destId="{2A6A8964-5FB0-4248-A78E-631955AAB5A9}" srcOrd="0" destOrd="3" presId="urn:microsoft.com/office/officeart/2005/8/layout/hList1"/>
    <dgm:cxn modelId="{8E71C471-3698-4E49-900A-393BB88A4B3D}" type="presOf" srcId="{10205B72-9C91-4758-9A62-48F6F1FADDE8}" destId="{2A6A8964-5FB0-4248-A78E-631955AAB5A9}" srcOrd="0" destOrd="4" presId="urn:microsoft.com/office/officeart/2005/8/layout/hList1"/>
    <dgm:cxn modelId="{553CBB72-F76D-4913-AB8C-F62FD94862FC}" type="presOf" srcId="{8891386E-987A-4585-9BB8-210259E8F118}" destId="{E92D9A57-2272-4322-A43C-2ABC367CD27B}" srcOrd="0" destOrd="0" presId="urn:microsoft.com/office/officeart/2005/8/layout/hList1"/>
    <dgm:cxn modelId="{D82C5A8B-CDA2-4082-8020-9EEE1772CD4D}" srcId="{4E61A559-CC4A-4B99-8A35-0230D01E6D4F}" destId="{C89BDD74-370D-41F9-B0F9-EA951CDD5F1B}" srcOrd="0" destOrd="0" parTransId="{7E0C1409-4566-4F19-9D49-AD7DEB07D8DF}" sibTransId="{68E5ABF9-D8AA-49EA-AF56-602DE6AB6AFF}"/>
    <dgm:cxn modelId="{5CEDD390-5F03-48DB-9865-14C8C0D90E55}" srcId="{5C6D997B-13E1-48E3-B81D-B14C3B1AF77C}" destId="{EF109F35-480D-4392-A5B5-A0A676BDFEFE}" srcOrd="2" destOrd="0" parTransId="{F3B397A6-921A-4600-9079-C80C7C6EF61B}" sibTransId="{EBC27FFA-B727-4583-9942-DA4C04EED0B1}"/>
    <dgm:cxn modelId="{C2261791-CAA1-4B07-861C-7B255C8E123A}" type="presOf" srcId="{5E6F595A-DA7B-4BE2-B858-9DE042629952}" destId="{F04DA0A5-0517-46DD-B347-9B1ECE75E6A3}" srcOrd="0" destOrd="0" presId="urn:microsoft.com/office/officeart/2005/8/layout/hList1"/>
    <dgm:cxn modelId="{B0F92AB0-A248-49ED-B552-EAE4DF28923C}" type="presOf" srcId="{472F8B7E-1549-449B-9250-1779AD159200}" destId="{E92D9A57-2272-4322-A43C-2ABC367CD27B}" srcOrd="0" destOrd="3" presId="urn:microsoft.com/office/officeart/2005/8/layout/hList1"/>
    <dgm:cxn modelId="{E86EA2B1-6CC5-40D1-ADD4-3A6C1804E656}" type="presOf" srcId="{4E61A559-CC4A-4B99-8A35-0230D01E6D4F}" destId="{2A6A8964-5FB0-4248-A78E-631955AAB5A9}" srcOrd="0" destOrd="0" presId="urn:microsoft.com/office/officeart/2005/8/layout/hList1"/>
    <dgm:cxn modelId="{0456A4B7-2E86-4E21-B273-51B01E22CE03}" type="presOf" srcId="{C89BDD74-370D-41F9-B0F9-EA951CDD5F1B}" destId="{2A6A8964-5FB0-4248-A78E-631955AAB5A9}" srcOrd="0" destOrd="1" presId="urn:microsoft.com/office/officeart/2005/8/layout/hList1"/>
    <dgm:cxn modelId="{20D966C2-6654-497C-B08A-61C64A074BEF}" type="presOf" srcId="{73A34844-955F-4A80-AF2B-9CFD81D86AEB}" destId="{E92D9A57-2272-4322-A43C-2ABC367CD27B}" srcOrd="0" destOrd="1" presId="urn:microsoft.com/office/officeart/2005/8/layout/hList1"/>
    <dgm:cxn modelId="{43EDBCCC-9ABD-4CAC-A9EA-C94E68702945}" type="presOf" srcId="{5C6D997B-13E1-48E3-B81D-B14C3B1AF77C}" destId="{BCF1D955-69D9-452B-9B06-74493503014D}" srcOrd="0" destOrd="0" presId="urn:microsoft.com/office/officeart/2005/8/layout/hList1"/>
    <dgm:cxn modelId="{9AAFFBD5-5181-45F9-B0F0-FFC4B9251C85}" srcId="{5E6F595A-DA7B-4BE2-B858-9DE042629952}" destId="{98F9863E-3AF0-432F-B4E7-8FBEA279640E}" srcOrd="1" destOrd="0" parTransId="{61729167-A58A-4892-9C01-17FBE307A406}" sibTransId="{EB6F7588-7DAA-40CB-9795-C119AD00AF90}"/>
    <dgm:cxn modelId="{89FAE3EE-3E9A-43E0-A88E-15B268B4CF4C}" srcId="{4E61A559-CC4A-4B99-8A35-0230D01E6D4F}" destId="{68934835-083B-4451-B801-D9F3B1A896AF}" srcOrd="1" destOrd="0" parTransId="{38EEDD2A-148F-41AD-9394-05988A591110}" sibTransId="{0B963540-F924-4658-A229-99B099901459}"/>
    <dgm:cxn modelId="{4AC6FFF9-6BE5-47E0-A77D-4FE411652A44}" srcId="{4E61A559-CC4A-4B99-8A35-0230D01E6D4F}" destId="{10205B72-9C91-4758-9A62-48F6F1FADDE8}" srcOrd="3" destOrd="0" parTransId="{837E9200-359D-4520-B954-1157A6FCE336}" sibTransId="{2297B60E-1672-4D6F-B3A8-B56AD3D983B5}"/>
    <dgm:cxn modelId="{2742E11C-737F-474F-9736-4F32BE3CE09E}" type="presParOf" srcId="{F04DA0A5-0517-46DD-B347-9B1ECE75E6A3}" destId="{A849F520-DCCF-4419-A5F9-811F480785F4}" srcOrd="0" destOrd="0" presId="urn:microsoft.com/office/officeart/2005/8/layout/hList1"/>
    <dgm:cxn modelId="{7E1D3615-03A9-4C34-97B9-2B5E457C4FE2}" type="presParOf" srcId="{A849F520-DCCF-4419-A5F9-811F480785F4}" destId="{BCF1D955-69D9-452B-9B06-74493503014D}" srcOrd="0" destOrd="0" presId="urn:microsoft.com/office/officeart/2005/8/layout/hList1"/>
    <dgm:cxn modelId="{1B6440EC-B749-4D7B-B7F4-6F943CF2E1EB}" type="presParOf" srcId="{A849F520-DCCF-4419-A5F9-811F480785F4}" destId="{E92D9A57-2272-4322-A43C-2ABC367CD27B}" srcOrd="1" destOrd="0" presId="urn:microsoft.com/office/officeart/2005/8/layout/hList1"/>
    <dgm:cxn modelId="{D5F3A41D-F2D1-4159-A52D-C0B6016650DE}" type="presParOf" srcId="{F04DA0A5-0517-46DD-B347-9B1ECE75E6A3}" destId="{B0E9862A-FE23-49D6-80F5-1642656EC581}" srcOrd="1" destOrd="0" presId="urn:microsoft.com/office/officeart/2005/8/layout/hList1"/>
    <dgm:cxn modelId="{709E465A-53DC-4FD5-8C67-792F2F5CD6C2}" type="presParOf" srcId="{F04DA0A5-0517-46DD-B347-9B1ECE75E6A3}" destId="{F6F3B8A8-BEC1-435A-B7AC-52EEA48D01A7}" srcOrd="2" destOrd="0" presId="urn:microsoft.com/office/officeart/2005/8/layout/hList1"/>
    <dgm:cxn modelId="{6B30AA5D-2DEF-463C-B450-0D299EE061D3}" type="presParOf" srcId="{F6F3B8A8-BEC1-435A-B7AC-52EEA48D01A7}" destId="{7A2B7170-B1AC-453C-9AF3-384984DC45C5}" srcOrd="0" destOrd="0" presId="urn:microsoft.com/office/officeart/2005/8/layout/hList1"/>
    <dgm:cxn modelId="{7E0CDEF2-4F3A-4977-8D23-599C641BE723}" type="presParOf" srcId="{F6F3B8A8-BEC1-435A-B7AC-52EEA48D01A7}" destId="{2A6A8964-5FB0-4248-A78E-631955AAB5A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6F595A-DA7B-4BE2-B858-9DE042629952}" type="doc">
      <dgm:prSet loTypeId="urn:microsoft.com/office/officeart/2005/8/layout/hList1" loCatId="list" qsTypeId="urn:microsoft.com/office/officeart/2005/8/quickstyle/simple1" qsCatId="simple" csTypeId="urn:microsoft.com/office/officeart/2005/8/colors/accent4_2" csCatId="accent4" phldr="1"/>
      <dgm:spPr/>
      <dgm:t>
        <a:bodyPr/>
        <a:lstStyle/>
        <a:p>
          <a:endParaRPr lang="en-US"/>
        </a:p>
      </dgm:t>
    </dgm:pt>
    <dgm:pt modelId="{5C6D997B-13E1-48E3-B81D-B14C3B1AF77C}">
      <dgm:prSet/>
      <dgm:spPr/>
      <dgm:t>
        <a:bodyPr/>
        <a:lstStyle/>
        <a:p>
          <a:r>
            <a:rPr lang="en-US" dirty="0">
              <a:solidFill>
                <a:schemeClr val="tx1"/>
              </a:solidFill>
            </a:rPr>
            <a:t>Sentara</a:t>
          </a:r>
        </a:p>
      </dgm:t>
    </dgm:pt>
    <dgm:pt modelId="{DE764380-AEEB-4C41-9A2B-9EA5776588E0}" type="parTrans" cxnId="{CD8B4A05-82B1-471A-89D1-10A35C16F0EE}">
      <dgm:prSet/>
      <dgm:spPr/>
      <dgm:t>
        <a:bodyPr/>
        <a:lstStyle/>
        <a:p>
          <a:endParaRPr lang="en-US"/>
        </a:p>
      </dgm:t>
    </dgm:pt>
    <dgm:pt modelId="{90A1B479-F719-45FB-AE45-E27D8EAA42FA}" type="sibTrans" cxnId="{CD8B4A05-82B1-471A-89D1-10A35C16F0EE}">
      <dgm:prSet/>
      <dgm:spPr/>
      <dgm:t>
        <a:bodyPr/>
        <a:lstStyle/>
        <a:p>
          <a:endParaRPr lang="en-US"/>
        </a:p>
      </dgm:t>
    </dgm:pt>
    <dgm:pt modelId="{8891386E-987A-4585-9BB8-210259E8F118}">
      <dgm:prSet/>
      <dgm:spPr/>
      <dgm:t>
        <a:bodyPr/>
        <a:lstStyle/>
        <a:p>
          <a:r>
            <a:rPr lang="en-US" dirty="0">
              <a:latin typeface="McKinsey Sans"/>
            </a:rPr>
            <a:t>MAT treatment</a:t>
          </a:r>
          <a:endParaRPr lang="en-US" dirty="0"/>
        </a:p>
      </dgm:t>
    </dgm:pt>
    <dgm:pt modelId="{82D1C720-09D3-474B-8389-565921B174FE}" type="parTrans" cxnId="{C3F3EB22-29BA-4092-80E5-9E76B5AF9BEC}">
      <dgm:prSet/>
      <dgm:spPr/>
      <dgm:t>
        <a:bodyPr/>
        <a:lstStyle/>
        <a:p>
          <a:endParaRPr lang="en-US"/>
        </a:p>
      </dgm:t>
    </dgm:pt>
    <dgm:pt modelId="{6A25C170-88EE-4040-92F2-03A091D61A7D}" type="sibTrans" cxnId="{C3F3EB22-29BA-4092-80E5-9E76B5AF9BEC}">
      <dgm:prSet/>
      <dgm:spPr/>
      <dgm:t>
        <a:bodyPr/>
        <a:lstStyle/>
        <a:p>
          <a:endParaRPr lang="en-US"/>
        </a:p>
      </dgm:t>
    </dgm:pt>
    <dgm:pt modelId="{98F9863E-3AF0-432F-B4E7-8FBEA279640E}">
      <dgm:prSet/>
      <dgm:spPr/>
      <dgm:t>
        <a:bodyPr/>
        <a:lstStyle/>
        <a:p>
          <a:r>
            <a:rPr lang="en-US" dirty="0">
              <a:solidFill>
                <a:schemeClr val="tx1"/>
              </a:solidFill>
            </a:rPr>
            <a:t>CSBs</a:t>
          </a:r>
        </a:p>
      </dgm:t>
    </dgm:pt>
    <dgm:pt modelId="{61729167-A58A-4892-9C01-17FBE307A406}" type="parTrans" cxnId="{9AAFFBD5-5181-45F9-B0F0-FFC4B9251C85}">
      <dgm:prSet/>
      <dgm:spPr/>
      <dgm:t>
        <a:bodyPr/>
        <a:lstStyle/>
        <a:p>
          <a:endParaRPr lang="en-US"/>
        </a:p>
      </dgm:t>
    </dgm:pt>
    <dgm:pt modelId="{EB6F7588-7DAA-40CB-9795-C119AD00AF90}" type="sibTrans" cxnId="{9AAFFBD5-5181-45F9-B0F0-FFC4B9251C85}">
      <dgm:prSet/>
      <dgm:spPr/>
      <dgm:t>
        <a:bodyPr/>
        <a:lstStyle/>
        <a:p>
          <a:endParaRPr lang="en-US"/>
        </a:p>
      </dgm:t>
    </dgm:pt>
    <dgm:pt modelId="{4E61A559-CC4A-4B99-8A35-0230D01E6D4F}">
      <dgm:prSet/>
      <dgm:spPr/>
      <dgm:t>
        <a:bodyPr/>
        <a:lstStyle/>
        <a:p>
          <a:pPr marL="228600" indent="-228600" algn="l"/>
          <a:r>
            <a:rPr lang="en-US" dirty="0">
              <a:latin typeface="McKinsey Sans"/>
            </a:rPr>
            <a:t>Peer recovery services</a:t>
          </a:r>
          <a:endParaRPr lang="en-US" dirty="0"/>
        </a:p>
      </dgm:t>
    </dgm:pt>
    <dgm:pt modelId="{99FA2C65-9E81-4450-A249-68419671B701}" type="parTrans" cxnId="{C64ED705-5F01-4FBD-8903-8919167002DC}">
      <dgm:prSet/>
      <dgm:spPr/>
      <dgm:t>
        <a:bodyPr/>
        <a:lstStyle/>
        <a:p>
          <a:endParaRPr lang="en-US"/>
        </a:p>
      </dgm:t>
    </dgm:pt>
    <dgm:pt modelId="{9B1460EF-E932-4730-AD18-DBEA8E633072}" type="sibTrans" cxnId="{C64ED705-5F01-4FBD-8903-8919167002DC}">
      <dgm:prSet/>
      <dgm:spPr/>
      <dgm:t>
        <a:bodyPr/>
        <a:lstStyle/>
        <a:p>
          <a:endParaRPr lang="en-US"/>
        </a:p>
      </dgm:t>
    </dgm:pt>
    <dgm:pt modelId="{194AB964-BB0A-4077-8EC2-0682AFA87690}">
      <dgm:prSet/>
      <dgm:spPr/>
      <dgm:t>
        <a:bodyPr/>
        <a:lstStyle/>
        <a:p>
          <a:r>
            <a:rPr lang="en-US">
              <a:latin typeface="McKinsey Sans"/>
            </a:rPr>
            <a:t>Primary care</a:t>
          </a:r>
          <a:endParaRPr lang="en-US" dirty="0">
            <a:latin typeface="McKinsey Sans"/>
          </a:endParaRPr>
        </a:p>
      </dgm:t>
    </dgm:pt>
    <dgm:pt modelId="{229A3053-69C9-4D9F-BB1A-E2531565E3C7}" type="parTrans" cxnId="{44DA6E08-8B30-487A-8395-9E0318472E11}">
      <dgm:prSet/>
      <dgm:spPr/>
      <dgm:t>
        <a:bodyPr/>
        <a:lstStyle/>
        <a:p>
          <a:endParaRPr lang="en-US"/>
        </a:p>
      </dgm:t>
    </dgm:pt>
    <dgm:pt modelId="{4A2A05D8-B08E-46F5-9522-5A8C13AA2846}" type="sibTrans" cxnId="{44DA6E08-8B30-487A-8395-9E0318472E11}">
      <dgm:prSet/>
      <dgm:spPr/>
      <dgm:t>
        <a:bodyPr/>
        <a:lstStyle/>
        <a:p>
          <a:endParaRPr lang="en-US"/>
        </a:p>
      </dgm:t>
    </dgm:pt>
    <dgm:pt modelId="{978F2AB7-0FD8-4234-A6DF-966452CC9C6C}">
      <dgm:prSet/>
      <dgm:spPr/>
      <dgm:t>
        <a:bodyPr/>
        <a:lstStyle/>
        <a:p>
          <a:r>
            <a:rPr lang="en-US">
              <a:latin typeface="McKinsey Sans"/>
            </a:rPr>
            <a:t>Mobile vehicle management &amp; operations </a:t>
          </a:r>
          <a:endParaRPr lang="en-US" dirty="0">
            <a:latin typeface="McKinsey Sans"/>
          </a:endParaRPr>
        </a:p>
      </dgm:t>
    </dgm:pt>
    <dgm:pt modelId="{CFFC0FDE-A6D8-46A8-9661-2DB9254B84C5}" type="parTrans" cxnId="{1143409D-CB90-4FB5-BBB5-049E459F17C1}">
      <dgm:prSet/>
      <dgm:spPr/>
      <dgm:t>
        <a:bodyPr/>
        <a:lstStyle/>
        <a:p>
          <a:endParaRPr lang="en-US"/>
        </a:p>
      </dgm:t>
    </dgm:pt>
    <dgm:pt modelId="{0FAD5CC8-F83C-4374-A15E-DE95852D4052}" type="sibTrans" cxnId="{1143409D-CB90-4FB5-BBB5-049E459F17C1}">
      <dgm:prSet/>
      <dgm:spPr/>
      <dgm:t>
        <a:bodyPr/>
        <a:lstStyle/>
        <a:p>
          <a:endParaRPr lang="en-US"/>
        </a:p>
      </dgm:t>
    </dgm:pt>
    <dgm:pt modelId="{AD8E7AAD-5CEA-4865-AF4E-F8A10F83C9AA}">
      <dgm:prSet/>
      <dgm:spPr/>
      <dgm:t>
        <a:bodyPr/>
        <a:lstStyle/>
        <a:p>
          <a:r>
            <a:rPr lang="en-US" dirty="0">
              <a:latin typeface="McKinsey Sans"/>
            </a:rPr>
            <a:t>Staff to support mobile patient care: medical assistants, driver, security, community health worker </a:t>
          </a:r>
        </a:p>
      </dgm:t>
    </dgm:pt>
    <dgm:pt modelId="{4B7D12DE-06EF-4052-9305-D3E59C54F62B}" type="parTrans" cxnId="{E76565B5-95F5-4043-84FE-4F55A3E074C8}">
      <dgm:prSet/>
      <dgm:spPr/>
      <dgm:t>
        <a:bodyPr/>
        <a:lstStyle/>
        <a:p>
          <a:endParaRPr lang="en-US"/>
        </a:p>
      </dgm:t>
    </dgm:pt>
    <dgm:pt modelId="{0D466B26-9393-43CE-BC24-647DD59B26A4}" type="sibTrans" cxnId="{E76565B5-95F5-4043-84FE-4F55A3E074C8}">
      <dgm:prSet/>
      <dgm:spPr/>
      <dgm:t>
        <a:bodyPr/>
        <a:lstStyle/>
        <a:p>
          <a:endParaRPr lang="en-US"/>
        </a:p>
      </dgm:t>
    </dgm:pt>
    <dgm:pt modelId="{3943C8CF-FF4E-45E5-B2A1-E59D64ADABBF}">
      <dgm:prSet/>
      <dgm:spPr/>
      <dgm:t>
        <a:bodyPr/>
        <a:lstStyle/>
        <a:p>
          <a:r>
            <a:rPr lang="en-US" dirty="0">
              <a:latin typeface="McKinsey Sans"/>
            </a:rPr>
            <a:t>Program coordinator: point person for coordination among cities, CSBs, SCC; engagement activities w/schools, faith-based partners, other CBOs to support youth outreach &amp; health equity goals </a:t>
          </a:r>
        </a:p>
      </dgm:t>
    </dgm:pt>
    <dgm:pt modelId="{20F78AE9-9EB8-4EA0-81BA-55EE790B4937}" type="parTrans" cxnId="{E6047D35-4105-4194-B7D5-00FDC242D555}">
      <dgm:prSet/>
      <dgm:spPr/>
      <dgm:t>
        <a:bodyPr/>
        <a:lstStyle/>
        <a:p>
          <a:endParaRPr lang="en-US"/>
        </a:p>
      </dgm:t>
    </dgm:pt>
    <dgm:pt modelId="{6881082C-AAE7-460C-B273-A61EC3BA1AE3}" type="sibTrans" cxnId="{E6047D35-4105-4194-B7D5-00FDC242D555}">
      <dgm:prSet/>
      <dgm:spPr/>
      <dgm:t>
        <a:bodyPr/>
        <a:lstStyle/>
        <a:p>
          <a:endParaRPr lang="en-US"/>
        </a:p>
      </dgm:t>
    </dgm:pt>
    <dgm:pt modelId="{7698F4F6-631F-418A-B19E-8160AD79678E}">
      <dgm:prSet/>
      <dgm:spPr/>
      <dgm:t>
        <a:bodyPr/>
        <a:lstStyle/>
        <a:p>
          <a:pPr marL="228600" indent="-228600" algn="l"/>
          <a:r>
            <a:rPr lang="en-US" dirty="0">
              <a:latin typeface="McKinsey Sans"/>
            </a:rPr>
            <a:t>Same Day Access clinicians </a:t>
          </a:r>
        </a:p>
      </dgm:t>
    </dgm:pt>
    <dgm:pt modelId="{12D66EC8-48D4-41C3-B080-D58569204EB6}" type="parTrans" cxnId="{925F3FBC-E11A-4BAF-977B-6C6530816A50}">
      <dgm:prSet/>
      <dgm:spPr/>
      <dgm:t>
        <a:bodyPr/>
        <a:lstStyle/>
        <a:p>
          <a:endParaRPr lang="en-US"/>
        </a:p>
      </dgm:t>
    </dgm:pt>
    <dgm:pt modelId="{4FF7AF17-79C3-4FCB-B9D0-2F7E0818D586}" type="sibTrans" cxnId="{925F3FBC-E11A-4BAF-977B-6C6530816A50}">
      <dgm:prSet/>
      <dgm:spPr/>
      <dgm:t>
        <a:bodyPr/>
        <a:lstStyle/>
        <a:p>
          <a:endParaRPr lang="en-US"/>
        </a:p>
      </dgm:t>
    </dgm:pt>
    <dgm:pt modelId="{2EC385B8-3BC0-49A5-88AC-C295542B704C}">
      <dgm:prSet/>
      <dgm:spPr/>
      <dgm:t>
        <a:bodyPr/>
        <a:lstStyle/>
        <a:p>
          <a:pPr marL="228600" indent="-228600" algn="l"/>
          <a:r>
            <a:rPr lang="en-US" dirty="0">
              <a:latin typeface="McKinsey Sans"/>
            </a:rPr>
            <a:t>Outpatient clinicians/therapists</a:t>
          </a:r>
        </a:p>
      </dgm:t>
    </dgm:pt>
    <dgm:pt modelId="{F8F65A74-5C07-45F6-A666-4C9C5DCBA0DA}" type="parTrans" cxnId="{2CCB9CD6-7E6B-406A-A53A-803F10BC0903}">
      <dgm:prSet/>
      <dgm:spPr/>
      <dgm:t>
        <a:bodyPr/>
        <a:lstStyle/>
        <a:p>
          <a:endParaRPr lang="en-US"/>
        </a:p>
      </dgm:t>
    </dgm:pt>
    <dgm:pt modelId="{4C103962-9622-41CD-BAB5-B5F87FDF1720}" type="sibTrans" cxnId="{2CCB9CD6-7E6B-406A-A53A-803F10BC0903}">
      <dgm:prSet/>
      <dgm:spPr/>
      <dgm:t>
        <a:bodyPr/>
        <a:lstStyle/>
        <a:p>
          <a:endParaRPr lang="en-US"/>
        </a:p>
      </dgm:t>
    </dgm:pt>
    <dgm:pt modelId="{8F5D71F6-1720-425F-8D17-A95FC2AE3266}">
      <dgm:prSet/>
      <dgm:spPr/>
      <dgm:t>
        <a:bodyPr/>
        <a:lstStyle/>
        <a:p>
          <a:pPr marL="228600" indent="-228600" algn="l"/>
          <a:r>
            <a:rPr lang="en-US" dirty="0">
              <a:latin typeface="McKinsey Sans"/>
            </a:rPr>
            <a:t>Referral &amp; Care Coordination to connect individuals to ongoing treatment &amp; recovery services</a:t>
          </a:r>
        </a:p>
      </dgm:t>
    </dgm:pt>
    <dgm:pt modelId="{9AA3A4E8-00FD-4C07-8DFF-0410539E8D36}" type="parTrans" cxnId="{53588ADA-4CDB-4667-B23B-DA143BA3EC38}">
      <dgm:prSet/>
      <dgm:spPr/>
      <dgm:t>
        <a:bodyPr/>
        <a:lstStyle/>
        <a:p>
          <a:endParaRPr lang="en-US"/>
        </a:p>
      </dgm:t>
    </dgm:pt>
    <dgm:pt modelId="{29F39C20-CC85-41EB-8999-02F3157144D9}" type="sibTrans" cxnId="{53588ADA-4CDB-4667-B23B-DA143BA3EC38}">
      <dgm:prSet/>
      <dgm:spPr/>
      <dgm:t>
        <a:bodyPr/>
        <a:lstStyle/>
        <a:p>
          <a:endParaRPr lang="en-US"/>
        </a:p>
      </dgm:t>
    </dgm:pt>
    <dgm:pt modelId="{111E90C9-3DCC-4630-8180-EEAAFCCCB780}">
      <dgm:prSet/>
      <dgm:spPr/>
      <dgm:t>
        <a:bodyPr/>
        <a:lstStyle/>
        <a:p>
          <a:pPr marL="228600" indent="-228600" algn="l"/>
          <a:r>
            <a:rPr lang="en-US" dirty="0">
              <a:latin typeface="McKinsey Sans"/>
            </a:rPr>
            <a:t>Prevention education</a:t>
          </a:r>
        </a:p>
      </dgm:t>
    </dgm:pt>
    <dgm:pt modelId="{6B522164-3AEA-4CCD-B389-9CF8F2E04A84}" type="parTrans" cxnId="{8B8AC2F5-83AB-40CC-80C7-CB2B875C4138}">
      <dgm:prSet/>
      <dgm:spPr/>
      <dgm:t>
        <a:bodyPr/>
        <a:lstStyle/>
        <a:p>
          <a:endParaRPr lang="en-US"/>
        </a:p>
      </dgm:t>
    </dgm:pt>
    <dgm:pt modelId="{02F0AA20-B19E-4AAC-A8B6-FDDE680BBB13}" type="sibTrans" cxnId="{8B8AC2F5-83AB-40CC-80C7-CB2B875C4138}">
      <dgm:prSet/>
      <dgm:spPr/>
      <dgm:t>
        <a:bodyPr/>
        <a:lstStyle/>
        <a:p>
          <a:endParaRPr lang="en-US"/>
        </a:p>
      </dgm:t>
    </dgm:pt>
    <dgm:pt modelId="{CA219F1E-8665-4AB6-B002-5BFF09195AFC}">
      <dgm:prSet/>
      <dgm:spPr/>
      <dgm:t>
        <a:bodyPr/>
        <a:lstStyle/>
        <a:p>
          <a:pPr marL="228600" indent="-228600" algn="l"/>
          <a:r>
            <a:rPr lang="en-US" dirty="0">
              <a:latin typeface="McKinsey Sans"/>
            </a:rPr>
            <a:t>Harm reduction strategies</a:t>
          </a:r>
        </a:p>
      </dgm:t>
    </dgm:pt>
    <dgm:pt modelId="{49D18A92-EDCD-4857-A9B9-8F83DFF2316B}" type="parTrans" cxnId="{06F9BB2A-BD3B-458B-9CF5-EEC167C1AF0F}">
      <dgm:prSet/>
      <dgm:spPr/>
      <dgm:t>
        <a:bodyPr/>
        <a:lstStyle/>
        <a:p>
          <a:endParaRPr lang="en-US"/>
        </a:p>
      </dgm:t>
    </dgm:pt>
    <dgm:pt modelId="{E780D036-9619-4723-B5DA-2750C05A8423}" type="sibTrans" cxnId="{06F9BB2A-BD3B-458B-9CF5-EEC167C1AF0F}">
      <dgm:prSet/>
      <dgm:spPr/>
      <dgm:t>
        <a:bodyPr/>
        <a:lstStyle/>
        <a:p>
          <a:endParaRPr lang="en-US"/>
        </a:p>
      </dgm:t>
    </dgm:pt>
    <dgm:pt modelId="{11F238A8-37AF-4619-9EBD-EC04B2E012E4}">
      <dgm:prSet/>
      <dgm:spPr/>
      <dgm:t>
        <a:bodyPr/>
        <a:lstStyle/>
        <a:p>
          <a:pPr marL="228600" indent="-228600" algn="ctr">
            <a:buFontTx/>
            <a:buNone/>
          </a:pPr>
          <a:r>
            <a:rPr lang="en-US" i="1" dirty="0">
              <a:latin typeface="McKinsey Sans"/>
            </a:rPr>
            <a:t>*Services available on site and via telehealth depending on availability of providers in each city.</a:t>
          </a:r>
        </a:p>
      </dgm:t>
    </dgm:pt>
    <dgm:pt modelId="{E12491E4-66C8-425C-A8F7-93ACD9E50967}" type="parTrans" cxnId="{E6ACBCE1-C3F2-4017-9012-10E8F8007211}">
      <dgm:prSet/>
      <dgm:spPr/>
      <dgm:t>
        <a:bodyPr/>
        <a:lstStyle/>
        <a:p>
          <a:endParaRPr lang="en-US"/>
        </a:p>
      </dgm:t>
    </dgm:pt>
    <dgm:pt modelId="{E38F0F6A-A17E-4239-81B6-0BC224D65E8F}" type="sibTrans" cxnId="{E6ACBCE1-C3F2-4017-9012-10E8F8007211}">
      <dgm:prSet/>
      <dgm:spPr/>
      <dgm:t>
        <a:bodyPr/>
        <a:lstStyle/>
        <a:p>
          <a:endParaRPr lang="en-US"/>
        </a:p>
      </dgm:t>
    </dgm:pt>
    <dgm:pt modelId="{B9E96A44-785E-4208-B327-ACC7B21DDA0D}">
      <dgm:prSet/>
      <dgm:spPr/>
      <dgm:t>
        <a:bodyPr/>
        <a:lstStyle/>
        <a:p>
          <a:pPr marL="228600" indent="-228600" algn="l"/>
          <a:endParaRPr lang="en-US" dirty="0">
            <a:latin typeface="McKinsey Sans"/>
          </a:endParaRPr>
        </a:p>
      </dgm:t>
    </dgm:pt>
    <dgm:pt modelId="{15485463-0405-494F-9B5D-70FF9C6F0988}" type="parTrans" cxnId="{FFFD78A3-3104-456B-99BC-6DFECEB38B43}">
      <dgm:prSet/>
      <dgm:spPr/>
      <dgm:t>
        <a:bodyPr/>
        <a:lstStyle/>
        <a:p>
          <a:endParaRPr lang="en-US"/>
        </a:p>
      </dgm:t>
    </dgm:pt>
    <dgm:pt modelId="{4D5D9076-A077-464A-BAC2-207E44F058E4}" type="sibTrans" cxnId="{FFFD78A3-3104-456B-99BC-6DFECEB38B43}">
      <dgm:prSet/>
      <dgm:spPr/>
      <dgm:t>
        <a:bodyPr/>
        <a:lstStyle/>
        <a:p>
          <a:endParaRPr lang="en-US"/>
        </a:p>
      </dgm:t>
    </dgm:pt>
    <dgm:pt modelId="{F04DA0A5-0517-46DD-B347-9B1ECE75E6A3}" type="pres">
      <dgm:prSet presAssocID="{5E6F595A-DA7B-4BE2-B858-9DE042629952}" presName="Name0" presStyleCnt="0">
        <dgm:presLayoutVars>
          <dgm:dir/>
          <dgm:animLvl val="lvl"/>
          <dgm:resizeHandles val="exact"/>
        </dgm:presLayoutVars>
      </dgm:prSet>
      <dgm:spPr/>
    </dgm:pt>
    <dgm:pt modelId="{A849F520-DCCF-4419-A5F9-811F480785F4}" type="pres">
      <dgm:prSet presAssocID="{5C6D997B-13E1-48E3-B81D-B14C3B1AF77C}" presName="composite" presStyleCnt="0"/>
      <dgm:spPr/>
    </dgm:pt>
    <dgm:pt modelId="{BCF1D955-69D9-452B-9B06-74493503014D}" type="pres">
      <dgm:prSet presAssocID="{5C6D997B-13E1-48E3-B81D-B14C3B1AF77C}" presName="parTx" presStyleLbl="alignNode1" presStyleIdx="0" presStyleCnt="2">
        <dgm:presLayoutVars>
          <dgm:chMax val="0"/>
          <dgm:chPref val="0"/>
          <dgm:bulletEnabled val="1"/>
        </dgm:presLayoutVars>
      </dgm:prSet>
      <dgm:spPr/>
    </dgm:pt>
    <dgm:pt modelId="{E92D9A57-2272-4322-A43C-2ABC367CD27B}" type="pres">
      <dgm:prSet presAssocID="{5C6D997B-13E1-48E3-B81D-B14C3B1AF77C}" presName="desTx" presStyleLbl="alignAccFollowNode1" presStyleIdx="0" presStyleCnt="2">
        <dgm:presLayoutVars>
          <dgm:bulletEnabled val="1"/>
        </dgm:presLayoutVars>
      </dgm:prSet>
      <dgm:spPr/>
    </dgm:pt>
    <dgm:pt modelId="{B0E9862A-FE23-49D6-80F5-1642656EC581}" type="pres">
      <dgm:prSet presAssocID="{90A1B479-F719-45FB-AE45-E27D8EAA42FA}" presName="space" presStyleCnt="0"/>
      <dgm:spPr/>
    </dgm:pt>
    <dgm:pt modelId="{F6F3B8A8-BEC1-435A-B7AC-52EEA48D01A7}" type="pres">
      <dgm:prSet presAssocID="{98F9863E-3AF0-432F-B4E7-8FBEA279640E}" presName="composite" presStyleCnt="0"/>
      <dgm:spPr/>
    </dgm:pt>
    <dgm:pt modelId="{7A2B7170-B1AC-453C-9AF3-384984DC45C5}" type="pres">
      <dgm:prSet presAssocID="{98F9863E-3AF0-432F-B4E7-8FBEA279640E}" presName="parTx" presStyleLbl="alignNode1" presStyleIdx="1" presStyleCnt="2">
        <dgm:presLayoutVars>
          <dgm:chMax val="0"/>
          <dgm:chPref val="0"/>
          <dgm:bulletEnabled val="1"/>
        </dgm:presLayoutVars>
      </dgm:prSet>
      <dgm:spPr/>
    </dgm:pt>
    <dgm:pt modelId="{2A6A8964-5FB0-4248-A78E-631955AAB5A9}" type="pres">
      <dgm:prSet presAssocID="{98F9863E-3AF0-432F-B4E7-8FBEA279640E}" presName="desTx" presStyleLbl="alignAccFollowNode1" presStyleIdx="1" presStyleCnt="2">
        <dgm:presLayoutVars>
          <dgm:bulletEnabled val="1"/>
        </dgm:presLayoutVars>
      </dgm:prSet>
      <dgm:spPr/>
    </dgm:pt>
  </dgm:ptLst>
  <dgm:cxnLst>
    <dgm:cxn modelId="{41407103-A6C5-4CB3-B30D-30888A25E584}" type="presOf" srcId="{98F9863E-3AF0-432F-B4E7-8FBEA279640E}" destId="{7A2B7170-B1AC-453C-9AF3-384984DC45C5}" srcOrd="0" destOrd="0" presId="urn:microsoft.com/office/officeart/2005/8/layout/hList1"/>
    <dgm:cxn modelId="{CD8B4A05-82B1-471A-89D1-10A35C16F0EE}" srcId="{5E6F595A-DA7B-4BE2-B858-9DE042629952}" destId="{5C6D997B-13E1-48E3-B81D-B14C3B1AF77C}" srcOrd="0" destOrd="0" parTransId="{DE764380-AEEB-4C41-9A2B-9EA5776588E0}" sibTransId="{90A1B479-F719-45FB-AE45-E27D8EAA42FA}"/>
    <dgm:cxn modelId="{C64ED705-5F01-4FBD-8903-8919167002DC}" srcId="{98F9863E-3AF0-432F-B4E7-8FBEA279640E}" destId="{4E61A559-CC4A-4B99-8A35-0230D01E6D4F}" srcOrd="0" destOrd="0" parTransId="{99FA2C65-9E81-4450-A249-68419671B701}" sibTransId="{9B1460EF-E932-4730-AD18-DBEA8E633072}"/>
    <dgm:cxn modelId="{44DA6E08-8B30-487A-8395-9E0318472E11}" srcId="{5C6D997B-13E1-48E3-B81D-B14C3B1AF77C}" destId="{194AB964-BB0A-4077-8EC2-0682AFA87690}" srcOrd="1" destOrd="0" parTransId="{229A3053-69C9-4D9F-BB1A-E2531565E3C7}" sibTransId="{4A2A05D8-B08E-46F5-9522-5A8C13AA2846}"/>
    <dgm:cxn modelId="{7C044F09-F129-4F0F-9DD6-9792F07576AD}" type="presOf" srcId="{978F2AB7-0FD8-4234-A6DF-966452CC9C6C}" destId="{E92D9A57-2272-4322-A43C-2ABC367CD27B}" srcOrd="0" destOrd="2" presId="urn:microsoft.com/office/officeart/2005/8/layout/hList1"/>
    <dgm:cxn modelId="{289B530B-64D5-4C8C-9397-CCCC4A1C5C31}" type="presOf" srcId="{2EC385B8-3BC0-49A5-88AC-C295542B704C}" destId="{2A6A8964-5FB0-4248-A78E-631955AAB5A9}" srcOrd="0" destOrd="2" presId="urn:microsoft.com/office/officeart/2005/8/layout/hList1"/>
    <dgm:cxn modelId="{A24CB91F-0F9E-41A1-BA87-EA55421CAF40}" type="presOf" srcId="{8F5D71F6-1720-425F-8D17-A95FC2AE3266}" destId="{2A6A8964-5FB0-4248-A78E-631955AAB5A9}" srcOrd="0" destOrd="3" presId="urn:microsoft.com/office/officeart/2005/8/layout/hList1"/>
    <dgm:cxn modelId="{C3F3EB22-29BA-4092-80E5-9E76B5AF9BEC}" srcId="{5C6D997B-13E1-48E3-B81D-B14C3B1AF77C}" destId="{8891386E-987A-4585-9BB8-210259E8F118}" srcOrd="0" destOrd="0" parTransId="{82D1C720-09D3-474B-8389-565921B174FE}" sibTransId="{6A25C170-88EE-4040-92F2-03A091D61A7D}"/>
    <dgm:cxn modelId="{8F02A029-636E-44D6-A0AA-CA934C5D863A}" type="presOf" srcId="{111E90C9-3DCC-4630-8180-EEAAFCCCB780}" destId="{2A6A8964-5FB0-4248-A78E-631955AAB5A9}" srcOrd="0" destOrd="4" presId="urn:microsoft.com/office/officeart/2005/8/layout/hList1"/>
    <dgm:cxn modelId="{06F9BB2A-BD3B-458B-9CF5-EEC167C1AF0F}" srcId="{111E90C9-3DCC-4630-8180-EEAAFCCCB780}" destId="{CA219F1E-8665-4AB6-B002-5BFF09195AFC}" srcOrd="0" destOrd="0" parTransId="{49D18A92-EDCD-4857-A9B9-8F83DFF2316B}" sibTransId="{E780D036-9619-4723-B5DA-2750C05A8423}"/>
    <dgm:cxn modelId="{66D4D134-0FA6-4833-8350-7B9C7265ACD8}" type="presOf" srcId="{3943C8CF-FF4E-45E5-B2A1-E59D64ADABBF}" destId="{E92D9A57-2272-4322-A43C-2ABC367CD27B}" srcOrd="0" destOrd="4" presId="urn:microsoft.com/office/officeart/2005/8/layout/hList1"/>
    <dgm:cxn modelId="{E6047D35-4105-4194-B7D5-00FDC242D555}" srcId="{978F2AB7-0FD8-4234-A6DF-966452CC9C6C}" destId="{3943C8CF-FF4E-45E5-B2A1-E59D64ADABBF}" srcOrd="1" destOrd="0" parTransId="{20F78AE9-9EB8-4EA0-81BA-55EE790B4937}" sibTransId="{6881082C-AAE7-460C-B273-A61EC3BA1AE3}"/>
    <dgm:cxn modelId="{6A7A405B-3DCA-48CE-8F77-A5E666A39AEF}" type="presOf" srcId="{B9E96A44-785E-4208-B327-ACC7B21DDA0D}" destId="{2A6A8964-5FB0-4248-A78E-631955AAB5A9}" srcOrd="0" destOrd="6" presId="urn:microsoft.com/office/officeart/2005/8/layout/hList1"/>
    <dgm:cxn modelId="{E756626D-AF5C-49A1-906F-D384D75E457C}" type="presOf" srcId="{CA219F1E-8665-4AB6-B002-5BFF09195AFC}" destId="{2A6A8964-5FB0-4248-A78E-631955AAB5A9}" srcOrd="0" destOrd="5" presId="urn:microsoft.com/office/officeart/2005/8/layout/hList1"/>
    <dgm:cxn modelId="{553CBB72-F76D-4913-AB8C-F62FD94862FC}" type="presOf" srcId="{8891386E-987A-4585-9BB8-210259E8F118}" destId="{E92D9A57-2272-4322-A43C-2ABC367CD27B}" srcOrd="0" destOrd="0" presId="urn:microsoft.com/office/officeart/2005/8/layout/hList1"/>
    <dgm:cxn modelId="{C2261791-CAA1-4B07-861C-7B255C8E123A}" type="presOf" srcId="{5E6F595A-DA7B-4BE2-B858-9DE042629952}" destId="{F04DA0A5-0517-46DD-B347-9B1ECE75E6A3}" srcOrd="0" destOrd="0" presId="urn:microsoft.com/office/officeart/2005/8/layout/hList1"/>
    <dgm:cxn modelId="{1143409D-CB90-4FB5-BBB5-049E459F17C1}" srcId="{5C6D997B-13E1-48E3-B81D-B14C3B1AF77C}" destId="{978F2AB7-0FD8-4234-A6DF-966452CC9C6C}" srcOrd="2" destOrd="0" parTransId="{CFFC0FDE-A6D8-46A8-9661-2DB9254B84C5}" sibTransId="{0FAD5CC8-F83C-4374-A15E-DE95852D4052}"/>
    <dgm:cxn modelId="{FFFD78A3-3104-456B-99BC-6DFECEB38B43}" srcId="{111E90C9-3DCC-4630-8180-EEAAFCCCB780}" destId="{B9E96A44-785E-4208-B327-ACC7B21DDA0D}" srcOrd="1" destOrd="0" parTransId="{15485463-0405-494F-9B5D-70FF9C6F0988}" sibTransId="{4D5D9076-A077-464A-BAC2-207E44F058E4}"/>
    <dgm:cxn modelId="{ADC47DA4-C52B-4E8D-AC62-B6786F001E04}" type="presOf" srcId="{194AB964-BB0A-4077-8EC2-0682AFA87690}" destId="{E92D9A57-2272-4322-A43C-2ABC367CD27B}" srcOrd="0" destOrd="1" presId="urn:microsoft.com/office/officeart/2005/8/layout/hList1"/>
    <dgm:cxn modelId="{E86EA2B1-6CC5-40D1-ADD4-3A6C1804E656}" type="presOf" srcId="{4E61A559-CC4A-4B99-8A35-0230D01E6D4F}" destId="{2A6A8964-5FB0-4248-A78E-631955AAB5A9}" srcOrd="0" destOrd="0" presId="urn:microsoft.com/office/officeart/2005/8/layout/hList1"/>
    <dgm:cxn modelId="{651920B5-1214-4EAA-BE6F-747BAA64284B}" type="presOf" srcId="{7698F4F6-631F-418A-B19E-8160AD79678E}" destId="{2A6A8964-5FB0-4248-A78E-631955AAB5A9}" srcOrd="0" destOrd="1" presId="urn:microsoft.com/office/officeart/2005/8/layout/hList1"/>
    <dgm:cxn modelId="{E76565B5-95F5-4043-84FE-4F55A3E074C8}" srcId="{978F2AB7-0FD8-4234-A6DF-966452CC9C6C}" destId="{AD8E7AAD-5CEA-4865-AF4E-F8A10F83C9AA}" srcOrd="0" destOrd="0" parTransId="{4B7D12DE-06EF-4052-9305-D3E59C54F62B}" sibTransId="{0D466B26-9393-43CE-BC24-647DD59B26A4}"/>
    <dgm:cxn modelId="{925F3FBC-E11A-4BAF-977B-6C6530816A50}" srcId="{98F9863E-3AF0-432F-B4E7-8FBEA279640E}" destId="{7698F4F6-631F-418A-B19E-8160AD79678E}" srcOrd="1" destOrd="0" parTransId="{12D66EC8-48D4-41C3-B080-D58569204EB6}" sibTransId="{4FF7AF17-79C3-4FCB-B9D0-2F7E0818D586}"/>
    <dgm:cxn modelId="{43EDBCCC-9ABD-4CAC-A9EA-C94E68702945}" type="presOf" srcId="{5C6D997B-13E1-48E3-B81D-B14C3B1AF77C}" destId="{BCF1D955-69D9-452B-9B06-74493503014D}" srcOrd="0" destOrd="0" presId="urn:microsoft.com/office/officeart/2005/8/layout/hList1"/>
    <dgm:cxn modelId="{9AAFFBD5-5181-45F9-B0F0-FFC4B9251C85}" srcId="{5E6F595A-DA7B-4BE2-B858-9DE042629952}" destId="{98F9863E-3AF0-432F-B4E7-8FBEA279640E}" srcOrd="1" destOrd="0" parTransId="{61729167-A58A-4892-9C01-17FBE307A406}" sibTransId="{EB6F7588-7DAA-40CB-9795-C119AD00AF90}"/>
    <dgm:cxn modelId="{2CCB9CD6-7E6B-406A-A53A-803F10BC0903}" srcId="{98F9863E-3AF0-432F-B4E7-8FBEA279640E}" destId="{2EC385B8-3BC0-49A5-88AC-C295542B704C}" srcOrd="2" destOrd="0" parTransId="{F8F65A74-5C07-45F6-A666-4C9C5DCBA0DA}" sibTransId="{4C103962-9622-41CD-BAB5-B5F87FDF1720}"/>
    <dgm:cxn modelId="{53588ADA-4CDB-4667-B23B-DA143BA3EC38}" srcId="{98F9863E-3AF0-432F-B4E7-8FBEA279640E}" destId="{8F5D71F6-1720-425F-8D17-A95FC2AE3266}" srcOrd="3" destOrd="0" parTransId="{9AA3A4E8-00FD-4C07-8DFF-0410539E8D36}" sibTransId="{29F39C20-CC85-41EB-8999-02F3157144D9}"/>
    <dgm:cxn modelId="{E6ACBCE1-C3F2-4017-9012-10E8F8007211}" srcId="{111E90C9-3DCC-4630-8180-EEAAFCCCB780}" destId="{11F238A8-37AF-4619-9EBD-EC04B2E012E4}" srcOrd="2" destOrd="0" parTransId="{E12491E4-66C8-425C-A8F7-93ACD9E50967}" sibTransId="{E38F0F6A-A17E-4239-81B6-0BC224D65E8F}"/>
    <dgm:cxn modelId="{763AFBE2-BA90-4716-891A-A4FA46F5CF73}" type="presOf" srcId="{AD8E7AAD-5CEA-4865-AF4E-F8A10F83C9AA}" destId="{E92D9A57-2272-4322-A43C-2ABC367CD27B}" srcOrd="0" destOrd="3" presId="urn:microsoft.com/office/officeart/2005/8/layout/hList1"/>
    <dgm:cxn modelId="{48F485ED-ED34-44D3-A21C-42BB4D970589}" type="presOf" srcId="{11F238A8-37AF-4619-9EBD-EC04B2E012E4}" destId="{2A6A8964-5FB0-4248-A78E-631955AAB5A9}" srcOrd="0" destOrd="7" presId="urn:microsoft.com/office/officeart/2005/8/layout/hList1"/>
    <dgm:cxn modelId="{8B8AC2F5-83AB-40CC-80C7-CB2B875C4138}" srcId="{98F9863E-3AF0-432F-B4E7-8FBEA279640E}" destId="{111E90C9-3DCC-4630-8180-EEAAFCCCB780}" srcOrd="4" destOrd="0" parTransId="{6B522164-3AEA-4CCD-B389-9CF8F2E04A84}" sibTransId="{02F0AA20-B19E-4AAC-A8B6-FDDE680BBB13}"/>
    <dgm:cxn modelId="{2742E11C-737F-474F-9736-4F32BE3CE09E}" type="presParOf" srcId="{F04DA0A5-0517-46DD-B347-9B1ECE75E6A3}" destId="{A849F520-DCCF-4419-A5F9-811F480785F4}" srcOrd="0" destOrd="0" presId="urn:microsoft.com/office/officeart/2005/8/layout/hList1"/>
    <dgm:cxn modelId="{7E1D3615-03A9-4C34-97B9-2B5E457C4FE2}" type="presParOf" srcId="{A849F520-DCCF-4419-A5F9-811F480785F4}" destId="{BCF1D955-69D9-452B-9B06-74493503014D}" srcOrd="0" destOrd="0" presId="urn:microsoft.com/office/officeart/2005/8/layout/hList1"/>
    <dgm:cxn modelId="{1B6440EC-B749-4D7B-B7F4-6F943CF2E1EB}" type="presParOf" srcId="{A849F520-DCCF-4419-A5F9-811F480785F4}" destId="{E92D9A57-2272-4322-A43C-2ABC367CD27B}" srcOrd="1" destOrd="0" presId="urn:microsoft.com/office/officeart/2005/8/layout/hList1"/>
    <dgm:cxn modelId="{D5F3A41D-F2D1-4159-A52D-C0B6016650DE}" type="presParOf" srcId="{F04DA0A5-0517-46DD-B347-9B1ECE75E6A3}" destId="{B0E9862A-FE23-49D6-80F5-1642656EC581}" srcOrd="1" destOrd="0" presId="urn:microsoft.com/office/officeart/2005/8/layout/hList1"/>
    <dgm:cxn modelId="{709E465A-53DC-4FD5-8C67-792F2F5CD6C2}" type="presParOf" srcId="{F04DA0A5-0517-46DD-B347-9B1ECE75E6A3}" destId="{F6F3B8A8-BEC1-435A-B7AC-52EEA48D01A7}" srcOrd="2" destOrd="0" presId="urn:microsoft.com/office/officeart/2005/8/layout/hList1"/>
    <dgm:cxn modelId="{6B30AA5D-2DEF-463C-B450-0D299EE061D3}" type="presParOf" srcId="{F6F3B8A8-BEC1-435A-B7AC-52EEA48D01A7}" destId="{7A2B7170-B1AC-453C-9AF3-384984DC45C5}" srcOrd="0" destOrd="0" presId="urn:microsoft.com/office/officeart/2005/8/layout/hList1"/>
    <dgm:cxn modelId="{7E0CDEF2-4F3A-4977-8D23-599C641BE723}" type="presParOf" srcId="{F6F3B8A8-BEC1-435A-B7AC-52EEA48D01A7}" destId="{2A6A8964-5FB0-4248-A78E-631955AAB5A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3C1F07-77EC-462B-A651-DCE8BE6EE3A9}"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1A5CCC0C-5528-46E8-AF6A-F5FD668A7A3A}">
      <dgm:prSet phldrT="[Text]"/>
      <dgm:spPr/>
      <dgm:t>
        <a:bodyPr/>
        <a:lstStyle/>
        <a:p>
          <a:r>
            <a:rPr lang="en-US" dirty="0"/>
            <a:t>Patient presents</a:t>
          </a:r>
        </a:p>
      </dgm:t>
    </dgm:pt>
    <dgm:pt modelId="{7DDFE603-A476-4F1A-AB60-9BA78D3E4132}" type="parTrans" cxnId="{13C78495-2D8F-4FE2-BE66-EF1075A33B77}">
      <dgm:prSet/>
      <dgm:spPr/>
      <dgm:t>
        <a:bodyPr/>
        <a:lstStyle/>
        <a:p>
          <a:endParaRPr lang="en-US"/>
        </a:p>
      </dgm:t>
    </dgm:pt>
    <dgm:pt modelId="{B53613A3-9BD3-43F5-84D8-18E21555CD2C}" type="sibTrans" cxnId="{13C78495-2D8F-4FE2-BE66-EF1075A33B77}">
      <dgm:prSet/>
      <dgm:spPr/>
      <dgm:t>
        <a:bodyPr/>
        <a:lstStyle/>
        <a:p>
          <a:endParaRPr lang="en-US"/>
        </a:p>
      </dgm:t>
    </dgm:pt>
    <dgm:pt modelId="{F341D890-B1D7-42CE-A70A-6BAD7FB1DB95}">
      <dgm:prSet phldrT="[Text]"/>
      <dgm:spPr/>
      <dgm:t>
        <a:bodyPr/>
        <a:lstStyle/>
        <a:p>
          <a:r>
            <a:rPr lang="en-US" dirty="0"/>
            <a:t>Assess patient (Sentara intake coordinator/NP) </a:t>
          </a:r>
        </a:p>
      </dgm:t>
    </dgm:pt>
    <dgm:pt modelId="{468D76C1-2B8A-4931-A269-2CECF5542D5B}" type="parTrans" cxnId="{C4F69F07-1634-4018-B93B-53D2CF890B6B}">
      <dgm:prSet/>
      <dgm:spPr/>
      <dgm:t>
        <a:bodyPr/>
        <a:lstStyle/>
        <a:p>
          <a:endParaRPr lang="en-US"/>
        </a:p>
      </dgm:t>
    </dgm:pt>
    <dgm:pt modelId="{CD7D7421-79BD-478B-AFDB-B0710418EA97}" type="sibTrans" cxnId="{C4F69F07-1634-4018-B93B-53D2CF890B6B}">
      <dgm:prSet/>
      <dgm:spPr/>
      <dgm:t>
        <a:bodyPr/>
        <a:lstStyle/>
        <a:p>
          <a:endParaRPr lang="en-US"/>
        </a:p>
      </dgm:t>
    </dgm:pt>
    <dgm:pt modelId="{1DDDBE02-2466-4B27-A35F-E1350D5AB797}">
      <dgm:prSet phldrT="[Text]"/>
      <dgm:spPr/>
      <dgm:t>
        <a:bodyPr/>
        <a:lstStyle/>
        <a:p>
          <a:r>
            <a:rPr lang="en-US" dirty="0"/>
            <a:t>Medical evaluation (Sentara)</a:t>
          </a:r>
        </a:p>
      </dgm:t>
    </dgm:pt>
    <dgm:pt modelId="{0C8544C9-F79C-406D-8C82-6C4A9C74DCD3}" type="parTrans" cxnId="{B03A117F-FB11-4B27-9549-44F19E18E14F}">
      <dgm:prSet/>
      <dgm:spPr/>
      <dgm:t>
        <a:bodyPr/>
        <a:lstStyle/>
        <a:p>
          <a:endParaRPr lang="en-US"/>
        </a:p>
      </dgm:t>
    </dgm:pt>
    <dgm:pt modelId="{17A32EB4-19AF-4844-9817-52C0A76304CE}" type="sibTrans" cxnId="{B03A117F-FB11-4B27-9549-44F19E18E14F}">
      <dgm:prSet/>
      <dgm:spPr/>
      <dgm:t>
        <a:bodyPr/>
        <a:lstStyle/>
        <a:p>
          <a:endParaRPr lang="en-US"/>
        </a:p>
      </dgm:t>
    </dgm:pt>
    <dgm:pt modelId="{58A9F665-574E-46A4-8F02-97E02D3F984D}">
      <dgm:prSet phldrT="[Text]"/>
      <dgm:spPr/>
      <dgm:t>
        <a:bodyPr/>
        <a:lstStyle/>
        <a:p>
          <a:r>
            <a:rPr lang="en-US" dirty="0"/>
            <a:t>Treatment (Sentara)</a:t>
          </a:r>
        </a:p>
      </dgm:t>
    </dgm:pt>
    <dgm:pt modelId="{0274DA85-3C76-48BE-A0C0-4E54B2FD6C33}" type="parTrans" cxnId="{3B9F5121-7EBC-49CD-8DAF-954AD2C69420}">
      <dgm:prSet/>
      <dgm:spPr/>
      <dgm:t>
        <a:bodyPr/>
        <a:lstStyle/>
        <a:p>
          <a:endParaRPr lang="en-US"/>
        </a:p>
      </dgm:t>
    </dgm:pt>
    <dgm:pt modelId="{69606B76-0BE8-43CF-9472-CBBAFA5CD65A}" type="sibTrans" cxnId="{3B9F5121-7EBC-49CD-8DAF-954AD2C69420}">
      <dgm:prSet/>
      <dgm:spPr/>
      <dgm:t>
        <a:bodyPr/>
        <a:lstStyle/>
        <a:p>
          <a:endParaRPr lang="en-US"/>
        </a:p>
      </dgm:t>
    </dgm:pt>
    <dgm:pt modelId="{1D330D41-A869-4725-9632-DE30F61FC669}">
      <dgm:prSet phldrT="[Text]"/>
      <dgm:spPr/>
      <dgm:t>
        <a:bodyPr/>
        <a:lstStyle/>
        <a:p>
          <a:r>
            <a:rPr lang="en-US" dirty="0"/>
            <a:t>Therapy/Prevention/Peer Support Services (City CSBs)</a:t>
          </a:r>
        </a:p>
      </dgm:t>
    </dgm:pt>
    <dgm:pt modelId="{FF613401-F4F0-45DF-AB5D-FD84A2CFE4E3}" type="parTrans" cxnId="{9AA8BD0A-183B-4D8B-9802-F8AE15DA2C3D}">
      <dgm:prSet/>
      <dgm:spPr/>
      <dgm:t>
        <a:bodyPr/>
        <a:lstStyle/>
        <a:p>
          <a:endParaRPr lang="en-US"/>
        </a:p>
      </dgm:t>
    </dgm:pt>
    <dgm:pt modelId="{419A4C79-AC66-474E-AD91-A42BAEA8CE9F}" type="sibTrans" cxnId="{9AA8BD0A-183B-4D8B-9802-F8AE15DA2C3D}">
      <dgm:prSet/>
      <dgm:spPr/>
      <dgm:t>
        <a:bodyPr/>
        <a:lstStyle/>
        <a:p>
          <a:endParaRPr lang="en-US"/>
        </a:p>
      </dgm:t>
    </dgm:pt>
    <dgm:pt modelId="{24D710BB-1A77-4DFF-B946-1B40A45550FD}">
      <dgm:prSet phldrT="[Text]"/>
      <dgm:spPr/>
      <dgm:t>
        <a:bodyPr/>
        <a:lstStyle/>
        <a:p>
          <a:r>
            <a:rPr lang="en-US" dirty="0"/>
            <a:t>Referral to external partner to continue treatment</a:t>
          </a:r>
        </a:p>
        <a:p>
          <a:r>
            <a:rPr lang="en-US" dirty="0"/>
            <a:t>(CSBs and/or Sentara)</a:t>
          </a:r>
        </a:p>
      </dgm:t>
    </dgm:pt>
    <dgm:pt modelId="{AFB49D8B-9DC1-477E-85F3-271E160B1F69}" type="parTrans" cxnId="{ACD1515D-C793-4FB8-A00F-57F89FB2418F}">
      <dgm:prSet/>
      <dgm:spPr/>
      <dgm:t>
        <a:bodyPr/>
        <a:lstStyle/>
        <a:p>
          <a:endParaRPr lang="en-US"/>
        </a:p>
      </dgm:t>
    </dgm:pt>
    <dgm:pt modelId="{794ED4DC-9EFD-4BA2-AF20-6D7366C46BC5}" type="sibTrans" cxnId="{ACD1515D-C793-4FB8-A00F-57F89FB2418F}">
      <dgm:prSet/>
      <dgm:spPr/>
      <dgm:t>
        <a:bodyPr/>
        <a:lstStyle/>
        <a:p>
          <a:endParaRPr lang="en-US"/>
        </a:p>
      </dgm:t>
    </dgm:pt>
    <dgm:pt modelId="{AA5EDB6E-D119-4CE9-8FEC-BD4AA12906CA}">
      <dgm:prSet phldrT="[Text]"/>
      <dgm:spPr/>
      <dgm:t>
        <a:bodyPr/>
        <a:lstStyle/>
        <a:p>
          <a:r>
            <a:rPr lang="en-US" dirty="0"/>
            <a:t>Testing (Sentara)</a:t>
          </a:r>
        </a:p>
      </dgm:t>
    </dgm:pt>
    <dgm:pt modelId="{8C7023EF-539C-4DAA-B8E0-80503794C910}" type="parTrans" cxnId="{089E66E4-7513-4F50-9275-CF40331D57FB}">
      <dgm:prSet/>
      <dgm:spPr/>
      <dgm:t>
        <a:bodyPr/>
        <a:lstStyle/>
        <a:p>
          <a:endParaRPr lang="en-US"/>
        </a:p>
      </dgm:t>
    </dgm:pt>
    <dgm:pt modelId="{AD4A342E-79CE-44E7-9B56-D78BF5EB65D7}" type="sibTrans" cxnId="{089E66E4-7513-4F50-9275-CF40331D57FB}">
      <dgm:prSet/>
      <dgm:spPr/>
      <dgm:t>
        <a:bodyPr/>
        <a:lstStyle/>
        <a:p>
          <a:endParaRPr lang="en-US"/>
        </a:p>
      </dgm:t>
    </dgm:pt>
    <dgm:pt modelId="{879C941D-3A51-46EC-9760-B3160BDD3370}" type="pres">
      <dgm:prSet presAssocID="{6E3C1F07-77EC-462B-A651-DCE8BE6EE3A9}" presName="diagram" presStyleCnt="0">
        <dgm:presLayoutVars>
          <dgm:dir/>
          <dgm:resizeHandles val="exact"/>
        </dgm:presLayoutVars>
      </dgm:prSet>
      <dgm:spPr/>
    </dgm:pt>
    <dgm:pt modelId="{A3D323C1-9C77-4820-92E5-52776D0EDB8A}" type="pres">
      <dgm:prSet presAssocID="{1A5CCC0C-5528-46E8-AF6A-F5FD668A7A3A}" presName="node" presStyleLbl="node1" presStyleIdx="0" presStyleCnt="7">
        <dgm:presLayoutVars>
          <dgm:bulletEnabled val="1"/>
        </dgm:presLayoutVars>
      </dgm:prSet>
      <dgm:spPr/>
    </dgm:pt>
    <dgm:pt modelId="{7D5BECC4-0F22-4965-AA37-57578BD25227}" type="pres">
      <dgm:prSet presAssocID="{B53613A3-9BD3-43F5-84D8-18E21555CD2C}" presName="sibTrans" presStyleCnt="0"/>
      <dgm:spPr/>
    </dgm:pt>
    <dgm:pt modelId="{BED997AE-09E4-4849-BE6C-31A13EA35B61}" type="pres">
      <dgm:prSet presAssocID="{F341D890-B1D7-42CE-A70A-6BAD7FB1DB95}" presName="node" presStyleLbl="node1" presStyleIdx="1" presStyleCnt="7">
        <dgm:presLayoutVars>
          <dgm:bulletEnabled val="1"/>
        </dgm:presLayoutVars>
      </dgm:prSet>
      <dgm:spPr/>
    </dgm:pt>
    <dgm:pt modelId="{10BC52C4-7C06-4C6C-850C-624EDC26DB37}" type="pres">
      <dgm:prSet presAssocID="{CD7D7421-79BD-478B-AFDB-B0710418EA97}" presName="sibTrans" presStyleCnt="0"/>
      <dgm:spPr/>
    </dgm:pt>
    <dgm:pt modelId="{C3798413-7B68-4D9F-809B-35BB4770A708}" type="pres">
      <dgm:prSet presAssocID="{1DDDBE02-2466-4B27-A35F-E1350D5AB797}" presName="node" presStyleLbl="node1" presStyleIdx="2" presStyleCnt="7">
        <dgm:presLayoutVars>
          <dgm:bulletEnabled val="1"/>
        </dgm:presLayoutVars>
      </dgm:prSet>
      <dgm:spPr/>
    </dgm:pt>
    <dgm:pt modelId="{C5854091-0A90-47C2-A23F-5D938E242336}" type="pres">
      <dgm:prSet presAssocID="{17A32EB4-19AF-4844-9817-52C0A76304CE}" presName="sibTrans" presStyleCnt="0"/>
      <dgm:spPr/>
    </dgm:pt>
    <dgm:pt modelId="{7BDF1A52-0643-40F6-B508-678C402FD8D1}" type="pres">
      <dgm:prSet presAssocID="{AA5EDB6E-D119-4CE9-8FEC-BD4AA12906CA}" presName="node" presStyleLbl="node1" presStyleIdx="3" presStyleCnt="7">
        <dgm:presLayoutVars>
          <dgm:bulletEnabled val="1"/>
        </dgm:presLayoutVars>
      </dgm:prSet>
      <dgm:spPr/>
    </dgm:pt>
    <dgm:pt modelId="{B53033DF-7B5F-48AB-B0F4-4F431C1F6267}" type="pres">
      <dgm:prSet presAssocID="{AD4A342E-79CE-44E7-9B56-D78BF5EB65D7}" presName="sibTrans" presStyleCnt="0"/>
      <dgm:spPr/>
    </dgm:pt>
    <dgm:pt modelId="{564B3A99-2075-4990-80F5-1EF1885621F8}" type="pres">
      <dgm:prSet presAssocID="{58A9F665-574E-46A4-8F02-97E02D3F984D}" presName="node" presStyleLbl="node1" presStyleIdx="4" presStyleCnt="7">
        <dgm:presLayoutVars>
          <dgm:bulletEnabled val="1"/>
        </dgm:presLayoutVars>
      </dgm:prSet>
      <dgm:spPr/>
    </dgm:pt>
    <dgm:pt modelId="{6F9F283A-F6E4-4A8A-B7D4-843A74E1A566}" type="pres">
      <dgm:prSet presAssocID="{69606B76-0BE8-43CF-9472-CBBAFA5CD65A}" presName="sibTrans" presStyleCnt="0"/>
      <dgm:spPr/>
    </dgm:pt>
    <dgm:pt modelId="{7F22B52C-23E5-4985-AD13-43C4B38F80A4}" type="pres">
      <dgm:prSet presAssocID="{1D330D41-A869-4725-9632-DE30F61FC669}" presName="node" presStyleLbl="node1" presStyleIdx="5" presStyleCnt="7">
        <dgm:presLayoutVars>
          <dgm:bulletEnabled val="1"/>
        </dgm:presLayoutVars>
      </dgm:prSet>
      <dgm:spPr/>
    </dgm:pt>
    <dgm:pt modelId="{6EEEC5F8-88D2-44F9-864F-B225E25F50E5}" type="pres">
      <dgm:prSet presAssocID="{419A4C79-AC66-474E-AD91-A42BAEA8CE9F}" presName="sibTrans" presStyleCnt="0"/>
      <dgm:spPr/>
    </dgm:pt>
    <dgm:pt modelId="{CF468C77-F062-42C0-832F-D31BC6E28096}" type="pres">
      <dgm:prSet presAssocID="{24D710BB-1A77-4DFF-B946-1B40A45550FD}" presName="node" presStyleLbl="node1" presStyleIdx="6" presStyleCnt="7">
        <dgm:presLayoutVars>
          <dgm:bulletEnabled val="1"/>
        </dgm:presLayoutVars>
      </dgm:prSet>
      <dgm:spPr/>
    </dgm:pt>
  </dgm:ptLst>
  <dgm:cxnLst>
    <dgm:cxn modelId="{4B9D2E05-8231-4C89-B82F-3499C7170C23}" type="presOf" srcId="{F341D890-B1D7-42CE-A70A-6BAD7FB1DB95}" destId="{BED997AE-09E4-4849-BE6C-31A13EA35B61}" srcOrd="0" destOrd="0" presId="urn:microsoft.com/office/officeart/2005/8/layout/default"/>
    <dgm:cxn modelId="{C4F69F07-1634-4018-B93B-53D2CF890B6B}" srcId="{6E3C1F07-77EC-462B-A651-DCE8BE6EE3A9}" destId="{F341D890-B1D7-42CE-A70A-6BAD7FB1DB95}" srcOrd="1" destOrd="0" parTransId="{468D76C1-2B8A-4931-A269-2CECF5542D5B}" sibTransId="{CD7D7421-79BD-478B-AFDB-B0710418EA97}"/>
    <dgm:cxn modelId="{9AA8BD0A-183B-4D8B-9802-F8AE15DA2C3D}" srcId="{6E3C1F07-77EC-462B-A651-DCE8BE6EE3A9}" destId="{1D330D41-A869-4725-9632-DE30F61FC669}" srcOrd="5" destOrd="0" parTransId="{FF613401-F4F0-45DF-AB5D-FD84A2CFE4E3}" sibTransId="{419A4C79-AC66-474E-AD91-A42BAEA8CE9F}"/>
    <dgm:cxn modelId="{3B9F5121-7EBC-49CD-8DAF-954AD2C69420}" srcId="{6E3C1F07-77EC-462B-A651-DCE8BE6EE3A9}" destId="{58A9F665-574E-46A4-8F02-97E02D3F984D}" srcOrd="4" destOrd="0" parTransId="{0274DA85-3C76-48BE-A0C0-4E54B2FD6C33}" sibTransId="{69606B76-0BE8-43CF-9472-CBBAFA5CD65A}"/>
    <dgm:cxn modelId="{ACD1515D-C793-4FB8-A00F-57F89FB2418F}" srcId="{6E3C1F07-77EC-462B-A651-DCE8BE6EE3A9}" destId="{24D710BB-1A77-4DFF-B946-1B40A45550FD}" srcOrd="6" destOrd="0" parTransId="{AFB49D8B-9DC1-477E-85F3-271E160B1F69}" sibTransId="{794ED4DC-9EFD-4BA2-AF20-6D7366C46BC5}"/>
    <dgm:cxn modelId="{ECDC0443-EE8A-47A6-8AE0-478F107BC2DC}" type="presOf" srcId="{1DDDBE02-2466-4B27-A35F-E1350D5AB797}" destId="{C3798413-7B68-4D9F-809B-35BB4770A708}" srcOrd="0" destOrd="0" presId="urn:microsoft.com/office/officeart/2005/8/layout/default"/>
    <dgm:cxn modelId="{222BD644-CEA7-47AB-824D-3EABBCD6440E}" type="presOf" srcId="{AA5EDB6E-D119-4CE9-8FEC-BD4AA12906CA}" destId="{7BDF1A52-0643-40F6-B508-678C402FD8D1}" srcOrd="0" destOrd="0" presId="urn:microsoft.com/office/officeart/2005/8/layout/default"/>
    <dgm:cxn modelId="{B03A117F-FB11-4B27-9549-44F19E18E14F}" srcId="{6E3C1F07-77EC-462B-A651-DCE8BE6EE3A9}" destId="{1DDDBE02-2466-4B27-A35F-E1350D5AB797}" srcOrd="2" destOrd="0" parTransId="{0C8544C9-F79C-406D-8C82-6C4A9C74DCD3}" sibTransId="{17A32EB4-19AF-4844-9817-52C0A76304CE}"/>
    <dgm:cxn modelId="{13C78495-2D8F-4FE2-BE66-EF1075A33B77}" srcId="{6E3C1F07-77EC-462B-A651-DCE8BE6EE3A9}" destId="{1A5CCC0C-5528-46E8-AF6A-F5FD668A7A3A}" srcOrd="0" destOrd="0" parTransId="{7DDFE603-A476-4F1A-AB60-9BA78D3E4132}" sibTransId="{B53613A3-9BD3-43F5-84D8-18E21555CD2C}"/>
    <dgm:cxn modelId="{03F9A597-6D1E-45E6-8281-B39ED872DE3E}" type="presOf" srcId="{6E3C1F07-77EC-462B-A651-DCE8BE6EE3A9}" destId="{879C941D-3A51-46EC-9760-B3160BDD3370}" srcOrd="0" destOrd="0" presId="urn:microsoft.com/office/officeart/2005/8/layout/default"/>
    <dgm:cxn modelId="{EF80AFB8-71DB-455A-B7BC-7CDB2D678697}" type="presOf" srcId="{1D330D41-A869-4725-9632-DE30F61FC669}" destId="{7F22B52C-23E5-4985-AD13-43C4B38F80A4}" srcOrd="0" destOrd="0" presId="urn:microsoft.com/office/officeart/2005/8/layout/default"/>
    <dgm:cxn modelId="{0740C5C2-E0FE-4AD8-9526-264CDF8B729E}" type="presOf" srcId="{1A5CCC0C-5528-46E8-AF6A-F5FD668A7A3A}" destId="{A3D323C1-9C77-4820-92E5-52776D0EDB8A}" srcOrd="0" destOrd="0" presId="urn:microsoft.com/office/officeart/2005/8/layout/default"/>
    <dgm:cxn modelId="{089E66E4-7513-4F50-9275-CF40331D57FB}" srcId="{6E3C1F07-77EC-462B-A651-DCE8BE6EE3A9}" destId="{AA5EDB6E-D119-4CE9-8FEC-BD4AA12906CA}" srcOrd="3" destOrd="0" parTransId="{8C7023EF-539C-4DAA-B8E0-80503794C910}" sibTransId="{AD4A342E-79CE-44E7-9B56-D78BF5EB65D7}"/>
    <dgm:cxn modelId="{A223E8E5-EDFC-4008-BDB3-4759242552E1}" type="presOf" srcId="{58A9F665-574E-46A4-8F02-97E02D3F984D}" destId="{564B3A99-2075-4990-80F5-1EF1885621F8}" srcOrd="0" destOrd="0" presId="urn:microsoft.com/office/officeart/2005/8/layout/default"/>
    <dgm:cxn modelId="{595ABCF6-3B21-44F7-B3BA-BCAC868B3AE8}" type="presOf" srcId="{24D710BB-1A77-4DFF-B946-1B40A45550FD}" destId="{CF468C77-F062-42C0-832F-D31BC6E28096}" srcOrd="0" destOrd="0" presId="urn:microsoft.com/office/officeart/2005/8/layout/default"/>
    <dgm:cxn modelId="{2AF3FCD2-DB4D-4D2F-820F-DE5A536D9286}" type="presParOf" srcId="{879C941D-3A51-46EC-9760-B3160BDD3370}" destId="{A3D323C1-9C77-4820-92E5-52776D0EDB8A}" srcOrd="0" destOrd="0" presId="urn:microsoft.com/office/officeart/2005/8/layout/default"/>
    <dgm:cxn modelId="{468554AC-7781-4568-852E-575A68481B10}" type="presParOf" srcId="{879C941D-3A51-46EC-9760-B3160BDD3370}" destId="{7D5BECC4-0F22-4965-AA37-57578BD25227}" srcOrd="1" destOrd="0" presId="urn:microsoft.com/office/officeart/2005/8/layout/default"/>
    <dgm:cxn modelId="{126CF46B-1C9B-44BE-9011-3BFF389A3B8D}" type="presParOf" srcId="{879C941D-3A51-46EC-9760-B3160BDD3370}" destId="{BED997AE-09E4-4849-BE6C-31A13EA35B61}" srcOrd="2" destOrd="0" presId="urn:microsoft.com/office/officeart/2005/8/layout/default"/>
    <dgm:cxn modelId="{3E15ADD2-A16C-49FE-897E-1415315DB6CA}" type="presParOf" srcId="{879C941D-3A51-46EC-9760-B3160BDD3370}" destId="{10BC52C4-7C06-4C6C-850C-624EDC26DB37}" srcOrd="3" destOrd="0" presId="urn:microsoft.com/office/officeart/2005/8/layout/default"/>
    <dgm:cxn modelId="{C4B8FA60-0E96-4A36-9857-D3BA599B2295}" type="presParOf" srcId="{879C941D-3A51-46EC-9760-B3160BDD3370}" destId="{C3798413-7B68-4D9F-809B-35BB4770A708}" srcOrd="4" destOrd="0" presId="urn:microsoft.com/office/officeart/2005/8/layout/default"/>
    <dgm:cxn modelId="{8FAC7702-8474-497E-8D35-4AC2B80BA76F}" type="presParOf" srcId="{879C941D-3A51-46EC-9760-B3160BDD3370}" destId="{C5854091-0A90-47C2-A23F-5D938E242336}" srcOrd="5" destOrd="0" presId="urn:microsoft.com/office/officeart/2005/8/layout/default"/>
    <dgm:cxn modelId="{E1C72FCB-F5D5-487F-83E3-EA87CB550E1B}" type="presParOf" srcId="{879C941D-3A51-46EC-9760-B3160BDD3370}" destId="{7BDF1A52-0643-40F6-B508-678C402FD8D1}" srcOrd="6" destOrd="0" presId="urn:microsoft.com/office/officeart/2005/8/layout/default"/>
    <dgm:cxn modelId="{E8D2512B-795C-49E2-80A1-7CB5E326D74E}" type="presParOf" srcId="{879C941D-3A51-46EC-9760-B3160BDD3370}" destId="{B53033DF-7B5F-48AB-B0F4-4F431C1F6267}" srcOrd="7" destOrd="0" presId="urn:microsoft.com/office/officeart/2005/8/layout/default"/>
    <dgm:cxn modelId="{1DD2AA96-CE4B-48F1-8CFA-AAEAEDAFCF3C}" type="presParOf" srcId="{879C941D-3A51-46EC-9760-B3160BDD3370}" destId="{564B3A99-2075-4990-80F5-1EF1885621F8}" srcOrd="8" destOrd="0" presId="urn:microsoft.com/office/officeart/2005/8/layout/default"/>
    <dgm:cxn modelId="{FF23AC84-D148-4C8D-AFCE-E2DEC25C81AA}" type="presParOf" srcId="{879C941D-3A51-46EC-9760-B3160BDD3370}" destId="{6F9F283A-F6E4-4A8A-B7D4-843A74E1A566}" srcOrd="9" destOrd="0" presId="urn:microsoft.com/office/officeart/2005/8/layout/default"/>
    <dgm:cxn modelId="{ACC00530-FEA8-415B-9EE2-48B75177C197}" type="presParOf" srcId="{879C941D-3A51-46EC-9760-B3160BDD3370}" destId="{7F22B52C-23E5-4985-AD13-43C4B38F80A4}" srcOrd="10" destOrd="0" presId="urn:microsoft.com/office/officeart/2005/8/layout/default"/>
    <dgm:cxn modelId="{B36A0D98-B7AE-4942-AE98-51E3A572D779}" type="presParOf" srcId="{879C941D-3A51-46EC-9760-B3160BDD3370}" destId="{6EEEC5F8-88D2-44F9-864F-B225E25F50E5}" srcOrd="11" destOrd="0" presId="urn:microsoft.com/office/officeart/2005/8/layout/default"/>
    <dgm:cxn modelId="{E3685324-E751-4E1F-8860-FD8DAA95390E}" type="presParOf" srcId="{879C941D-3A51-46EC-9760-B3160BDD3370}" destId="{CF468C77-F062-42C0-832F-D31BC6E28096}"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6F595A-DA7B-4BE2-B858-9DE042629952}"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5C6D997B-13E1-48E3-B81D-B14C3B1AF77C}">
      <dgm:prSet/>
      <dgm:spPr/>
      <dgm:t>
        <a:bodyPr/>
        <a:lstStyle/>
        <a:p>
          <a:r>
            <a:rPr lang="en-US" dirty="0">
              <a:solidFill>
                <a:schemeClr val="tx1"/>
              </a:solidFill>
            </a:rPr>
            <a:t>Accomplished</a:t>
          </a:r>
        </a:p>
      </dgm:t>
    </dgm:pt>
    <dgm:pt modelId="{DE764380-AEEB-4C41-9A2B-9EA5776588E0}" type="parTrans" cxnId="{CD8B4A05-82B1-471A-89D1-10A35C16F0EE}">
      <dgm:prSet/>
      <dgm:spPr/>
      <dgm:t>
        <a:bodyPr/>
        <a:lstStyle/>
        <a:p>
          <a:endParaRPr lang="en-US"/>
        </a:p>
      </dgm:t>
    </dgm:pt>
    <dgm:pt modelId="{90A1B479-F719-45FB-AE45-E27D8EAA42FA}" type="sibTrans" cxnId="{CD8B4A05-82B1-471A-89D1-10A35C16F0EE}">
      <dgm:prSet/>
      <dgm:spPr/>
      <dgm:t>
        <a:bodyPr/>
        <a:lstStyle/>
        <a:p>
          <a:endParaRPr lang="en-US"/>
        </a:p>
      </dgm:t>
    </dgm:pt>
    <dgm:pt modelId="{8891386E-987A-4585-9BB8-210259E8F118}">
      <dgm:prSet/>
      <dgm:spPr/>
      <dgm:t>
        <a:bodyPr/>
        <a:lstStyle/>
        <a:p>
          <a:r>
            <a:rPr lang="en-US" dirty="0"/>
            <a:t>Identified services.</a:t>
          </a:r>
        </a:p>
      </dgm:t>
    </dgm:pt>
    <dgm:pt modelId="{82D1C720-09D3-474B-8389-565921B174FE}" type="parTrans" cxnId="{C3F3EB22-29BA-4092-80E5-9E76B5AF9BEC}">
      <dgm:prSet/>
      <dgm:spPr/>
      <dgm:t>
        <a:bodyPr/>
        <a:lstStyle/>
        <a:p>
          <a:endParaRPr lang="en-US"/>
        </a:p>
      </dgm:t>
    </dgm:pt>
    <dgm:pt modelId="{6A25C170-88EE-4040-92F2-03A091D61A7D}" type="sibTrans" cxnId="{C3F3EB22-29BA-4092-80E5-9E76B5AF9BEC}">
      <dgm:prSet/>
      <dgm:spPr/>
      <dgm:t>
        <a:bodyPr/>
        <a:lstStyle/>
        <a:p>
          <a:endParaRPr lang="en-US"/>
        </a:p>
      </dgm:t>
    </dgm:pt>
    <dgm:pt modelId="{98F9863E-3AF0-432F-B4E7-8FBEA279640E}">
      <dgm:prSet/>
      <dgm:spPr/>
      <dgm:t>
        <a:bodyPr/>
        <a:lstStyle/>
        <a:p>
          <a:r>
            <a:rPr lang="en-US" dirty="0">
              <a:solidFill>
                <a:schemeClr val="tx1"/>
              </a:solidFill>
            </a:rPr>
            <a:t>Next Steps</a:t>
          </a:r>
        </a:p>
      </dgm:t>
    </dgm:pt>
    <dgm:pt modelId="{61729167-A58A-4892-9C01-17FBE307A406}" type="parTrans" cxnId="{9AAFFBD5-5181-45F9-B0F0-FFC4B9251C85}">
      <dgm:prSet/>
      <dgm:spPr/>
      <dgm:t>
        <a:bodyPr/>
        <a:lstStyle/>
        <a:p>
          <a:endParaRPr lang="en-US"/>
        </a:p>
      </dgm:t>
    </dgm:pt>
    <dgm:pt modelId="{EB6F7588-7DAA-40CB-9795-C119AD00AF90}" type="sibTrans" cxnId="{9AAFFBD5-5181-45F9-B0F0-FFC4B9251C85}">
      <dgm:prSet/>
      <dgm:spPr/>
      <dgm:t>
        <a:bodyPr/>
        <a:lstStyle/>
        <a:p>
          <a:endParaRPr lang="en-US"/>
        </a:p>
      </dgm:t>
    </dgm:pt>
    <dgm:pt modelId="{4E61A559-CC4A-4B99-8A35-0230D01E6D4F}">
      <dgm:prSet/>
      <dgm:spPr/>
      <dgm:t>
        <a:bodyPr/>
        <a:lstStyle/>
        <a:p>
          <a:pPr marL="228600" indent="-228600" algn="l"/>
          <a:r>
            <a:rPr lang="en-US" dirty="0">
              <a:latin typeface="McKinsey Sans"/>
              <a:cs typeface="Arial" panose="020B0604020202020204" pitchFamily="34" charset="0"/>
            </a:rPr>
            <a:t>MOU between Sentara and Va. Beach and other 4 cities.</a:t>
          </a:r>
          <a:endParaRPr lang="en-US" dirty="0"/>
        </a:p>
      </dgm:t>
    </dgm:pt>
    <dgm:pt modelId="{99FA2C65-9E81-4450-A249-68419671B701}" type="parTrans" cxnId="{C64ED705-5F01-4FBD-8903-8919167002DC}">
      <dgm:prSet/>
      <dgm:spPr/>
      <dgm:t>
        <a:bodyPr/>
        <a:lstStyle/>
        <a:p>
          <a:endParaRPr lang="en-US"/>
        </a:p>
      </dgm:t>
    </dgm:pt>
    <dgm:pt modelId="{9B1460EF-E932-4730-AD18-DBEA8E633072}" type="sibTrans" cxnId="{C64ED705-5F01-4FBD-8903-8919167002DC}">
      <dgm:prSet/>
      <dgm:spPr/>
      <dgm:t>
        <a:bodyPr/>
        <a:lstStyle/>
        <a:p>
          <a:endParaRPr lang="en-US"/>
        </a:p>
      </dgm:t>
    </dgm:pt>
    <dgm:pt modelId="{194AB964-BB0A-4077-8EC2-0682AFA87690}">
      <dgm:prSet/>
      <dgm:spPr/>
      <dgm:t>
        <a:bodyPr/>
        <a:lstStyle/>
        <a:p>
          <a:r>
            <a:rPr lang="en-US" dirty="0">
              <a:latin typeface="McKinsey Sans"/>
            </a:rPr>
            <a:t>Defined roles and responsibilities.</a:t>
          </a:r>
        </a:p>
      </dgm:t>
    </dgm:pt>
    <dgm:pt modelId="{229A3053-69C9-4D9F-BB1A-E2531565E3C7}" type="parTrans" cxnId="{44DA6E08-8B30-487A-8395-9E0318472E11}">
      <dgm:prSet/>
      <dgm:spPr/>
      <dgm:t>
        <a:bodyPr/>
        <a:lstStyle/>
        <a:p>
          <a:endParaRPr lang="en-US"/>
        </a:p>
      </dgm:t>
    </dgm:pt>
    <dgm:pt modelId="{4A2A05D8-B08E-46F5-9522-5A8C13AA2846}" type="sibTrans" cxnId="{44DA6E08-8B30-487A-8395-9E0318472E11}">
      <dgm:prSet/>
      <dgm:spPr/>
      <dgm:t>
        <a:bodyPr/>
        <a:lstStyle/>
        <a:p>
          <a:endParaRPr lang="en-US"/>
        </a:p>
      </dgm:t>
    </dgm:pt>
    <dgm:pt modelId="{978F2AB7-0FD8-4234-A6DF-966452CC9C6C}">
      <dgm:prSet/>
      <dgm:spPr/>
      <dgm:t>
        <a:bodyPr/>
        <a:lstStyle/>
        <a:p>
          <a:r>
            <a:rPr lang="en-US" dirty="0">
              <a:latin typeface="McKinsey Sans"/>
            </a:rPr>
            <a:t>Drafted MOUs.</a:t>
          </a:r>
        </a:p>
      </dgm:t>
    </dgm:pt>
    <dgm:pt modelId="{CFFC0FDE-A6D8-46A8-9661-2DB9254B84C5}" type="parTrans" cxnId="{1143409D-CB90-4FB5-BBB5-049E459F17C1}">
      <dgm:prSet/>
      <dgm:spPr/>
      <dgm:t>
        <a:bodyPr/>
        <a:lstStyle/>
        <a:p>
          <a:endParaRPr lang="en-US"/>
        </a:p>
      </dgm:t>
    </dgm:pt>
    <dgm:pt modelId="{0FAD5CC8-F83C-4374-A15E-DE95852D4052}" type="sibTrans" cxnId="{1143409D-CB90-4FB5-BBB5-049E459F17C1}">
      <dgm:prSet/>
      <dgm:spPr/>
      <dgm:t>
        <a:bodyPr/>
        <a:lstStyle/>
        <a:p>
          <a:endParaRPr lang="en-US"/>
        </a:p>
      </dgm:t>
    </dgm:pt>
    <dgm:pt modelId="{50D45C6E-922C-4805-8E4E-92E126B69BC1}">
      <dgm:prSet/>
      <dgm:spPr/>
      <dgm:t>
        <a:bodyPr/>
        <a:lstStyle/>
        <a:p>
          <a:pPr marL="228600" indent="-228600" algn="l"/>
          <a:r>
            <a:rPr lang="en-US" dirty="0">
              <a:latin typeface="McKinsey Sans"/>
              <a:cs typeface="Arial" panose="020B0604020202020204" pitchFamily="34" charset="0"/>
            </a:rPr>
            <a:t>Final sign-off on mobile design.</a:t>
          </a:r>
        </a:p>
      </dgm:t>
    </dgm:pt>
    <dgm:pt modelId="{FF98F93A-68B9-4126-8FC4-86B761396BCA}" type="parTrans" cxnId="{D1FA3E16-5648-4FE3-A401-F0DE7966D285}">
      <dgm:prSet/>
      <dgm:spPr/>
      <dgm:t>
        <a:bodyPr/>
        <a:lstStyle/>
        <a:p>
          <a:endParaRPr lang="en-US"/>
        </a:p>
      </dgm:t>
    </dgm:pt>
    <dgm:pt modelId="{0DB4CEF2-1BB6-415D-BD9E-9CD7AC96655A}" type="sibTrans" cxnId="{D1FA3E16-5648-4FE3-A401-F0DE7966D285}">
      <dgm:prSet/>
      <dgm:spPr/>
      <dgm:t>
        <a:bodyPr/>
        <a:lstStyle/>
        <a:p>
          <a:endParaRPr lang="en-US"/>
        </a:p>
      </dgm:t>
    </dgm:pt>
    <dgm:pt modelId="{46D2F133-C30E-4AFE-BCC3-A9C8829E0DEC}">
      <dgm:prSet/>
      <dgm:spPr/>
      <dgm:t>
        <a:bodyPr/>
        <a:lstStyle/>
        <a:p>
          <a:pPr marL="228600" indent="-228600" algn="l"/>
          <a:r>
            <a:rPr lang="en-US" dirty="0">
              <a:latin typeface="McKinsey Sans"/>
              <a:cs typeface="Arial" panose="020B0604020202020204" pitchFamily="34" charset="0"/>
            </a:rPr>
            <a:t>Finalize SOPs and workflows.</a:t>
          </a:r>
        </a:p>
      </dgm:t>
    </dgm:pt>
    <dgm:pt modelId="{C911AB61-671D-44B0-817B-FFD422AC6002}" type="parTrans" cxnId="{82EBE2FF-0907-4759-8287-A1258F842A78}">
      <dgm:prSet/>
      <dgm:spPr/>
      <dgm:t>
        <a:bodyPr/>
        <a:lstStyle/>
        <a:p>
          <a:endParaRPr lang="en-US"/>
        </a:p>
      </dgm:t>
    </dgm:pt>
    <dgm:pt modelId="{C16DF191-2D98-46DC-92D3-4AB24B84C5F9}" type="sibTrans" cxnId="{82EBE2FF-0907-4759-8287-A1258F842A78}">
      <dgm:prSet/>
      <dgm:spPr/>
      <dgm:t>
        <a:bodyPr/>
        <a:lstStyle/>
        <a:p>
          <a:endParaRPr lang="en-US"/>
        </a:p>
      </dgm:t>
    </dgm:pt>
    <dgm:pt modelId="{9EA16966-497F-4487-9F15-674AD0F0C407}">
      <dgm:prSet/>
      <dgm:spPr/>
      <dgm:t>
        <a:bodyPr/>
        <a:lstStyle/>
        <a:p>
          <a:pPr marL="228600" indent="-228600" algn="l"/>
          <a:r>
            <a:rPr lang="en-US">
              <a:latin typeface="McKinsey Sans"/>
              <a:cs typeface="Arial" panose="020B0604020202020204" pitchFamily="34" charset="0"/>
            </a:rPr>
            <a:t>Develop marketing plan.</a:t>
          </a:r>
          <a:endParaRPr lang="en-US" dirty="0">
            <a:latin typeface="McKinsey Sans"/>
            <a:cs typeface="Arial" panose="020B0604020202020204" pitchFamily="34" charset="0"/>
          </a:endParaRPr>
        </a:p>
      </dgm:t>
    </dgm:pt>
    <dgm:pt modelId="{C32461B6-6924-4C19-A135-1DFC206CA62F}" type="parTrans" cxnId="{B42DA5BA-48FA-435B-9E7C-E747784A758A}">
      <dgm:prSet/>
      <dgm:spPr/>
      <dgm:t>
        <a:bodyPr/>
        <a:lstStyle/>
        <a:p>
          <a:endParaRPr lang="en-US"/>
        </a:p>
      </dgm:t>
    </dgm:pt>
    <dgm:pt modelId="{71C118F4-21FC-4FDD-AFE9-469D57E5F328}" type="sibTrans" cxnId="{B42DA5BA-48FA-435B-9E7C-E747784A758A}">
      <dgm:prSet/>
      <dgm:spPr/>
      <dgm:t>
        <a:bodyPr/>
        <a:lstStyle/>
        <a:p>
          <a:endParaRPr lang="en-US"/>
        </a:p>
      </dgm:t>
    </dgm:pt>
    <dgm:pt modelId="{D24CF889-8826-4D51-8D19-9E451EB4F479}">
      <dgm:prSet/>
      <dgm:spPr/>
      <dgm:t>
        <a:bodyPr/>
        <a:lstStyle/>
        <a:p>
          <a:pPr marL="228600" indent="-228600" algn="l"/>
          <a:r>
            <a:rPr lang="en-US" dirty="0">
              <a:latin typeface="McKinsey Sans"/>
              <a:cs typeface="Arial" panose="020B0604020202020204" pitchFamily="34" charset="0"/>
            </a:rPr>
            <a:t>Lead community conversations in areas selected.</a:t>
          </a:r>
        </a:p>
      </dgm:t>
    </dgm:pt>
    <dgm:pt modelId="{07008364-EC24-46E2-AA3F-4C0100E5AA6F}" type="parTrans" cxnId="{87D1C695-216C-4B4C-B9B7-439AD3451EA6}">
      <dgm:prSet/>
      <dgm:spPr/>
      <dgm:t>
        <a:bodyPr/>
        <a:lstStyle/>
        <a:p>
          <a:endParaRPr lang="en-US"/>
        </a:p>
      </dgm:t>
    </dgm:pt>
    <dgm:pt modelId="{AFE90491-45E3-46C0-817F-0F0EBD230B7B}" type="sibTrans" cxnId="{87D1C695-216C-4B4C-B9B7-439AD3451EA6}">
      <dgm:prSet/>
      <dgm:spPr/>
      <dgm:t>
        <a:bodyPr/>
        <a:lstStyle/>
        <a:p>
          <a:endParaRPr lang="en-US"/>
        </a:p>
      </dgm:t>
    </dgm:pt>
    <dgm:pt modelId="{3DDE7240-0440-40C9-9733-860FC49505FA}">
      <dgm:prSet/>
      <dgm:spPr/>
      <dgm:t>
        <a:bodyPr/>
        <a:lstStyle/>
        <a:p>
          <a:r>
            <a:rPr lang="en-US" dirty="0">
              <a:latin typeface="McKinsey Sans"/>
            </a:rPr>
            <a:t>Selected provider of the mobile unit.</a:t>
          </a:r>
        </a:p>
      </dgm:t>
    </dgm:pt>
    <dgm:pt modelId="{E41395A8-0E84-41CA-BF40-D53437615912}" type="parTrans" cxnId="{EDCF6C68-059D-4F01-96E3-6DD08E8BCF4E}">
      <dgm:prSet/>
      <dgm:spPr/>
      <dgm:t>
        <a:bodyPr/>
        <a:lstStyle/>
        <a:p>
          <a:endParaRPr lang="en-US"/>
        </a:p>
      </dgm:t>
    </dgm:pt>
    <dgm:pt modelId="{F89529FD-0052-4584-8311-075854B95638}" type="sibTrans" cxnId="{EDCF6C68-059D-4F01-96E3-6DD08E8BCF4E}">
      <dgm:prSet/>
      <dgm:spPr/>
      <dgm:t>
        <a:bodyPr/>
        <a:lstStyle/>
        <a:p>
          <a:endParaRPr lang="en-US"/>
        </a:p>
      </dgm:t>
    </dgm:pt>
    <dgm:pt modelId="{1189A698-CB37-46A1-925E-3371964CFF90}">
      <dgm:prSet/>
      <dgm:spPr/>
      <dgm:t>
        <a:bodyPr/>
        <a:lstStyle/>
        <a:p>
          <a:r>
            <a:rPr lang="en-US" dirty="0">
              <a:latin typeface="McKinsey Sans"/>
            </a:rPr>
            <a:t>Mapped out mobile design.</a:t>
          </a:r>
        </a:p>
      </dgm:t>
    </dgm:pt>
    <dgm:pt modelId="{C9600FEC-D648-4BF2-9B3A-4D02D5115837}" type="parTrans" cxnId="{800D7648-8B16-47D3-BF3D-5B09C84352F9}">
      <dgm:prSet/>
      <dgm:spPr/>
      <dgm:t>
        <a:bodyPr/>
        <a:lstStyle/>
        <a:p>
          <a:endParaRPr lang="en-US"/>
        </a:p>
      </dgm:t>
    </dgm:pt>
    <dgm:pt modelId="{D625833E-D18A-45D8-A13F-FCF55FD6736D}" type="sibTrans" cxnId="{800D7648-8B16-47D3-BF3D-5B09C84352F9}">
      <dgm:prSet/>
      <dgm:spPr/>
      <dgm:t>
        <a:bodyPr/>
        <a:lstStyle/>
        <a:p>
          <a:endParaRPr lang="en-US"/>
        </a:p>
      </dgm:t>
    </dgm:pt>
    <dgm:pt modelId="{65091EAF-DCC1-4CC8-A774-B7AF5B50EF55}">
      <dgm:prSet/>
      <dgm:spPr/>
      <dgm:t>
        <a:bodyPr/>
        <a:lstStyle/>
        <a:p>
          <a:r>
            <a:rPr lang="en-US" dirty="0">
              <a:latin typeface="McKinsey Sans"/>
            </a:rPr>
            <a:t>Developed workflows and patient care path.</a:t>
          </a:r>
        </a:p>
      </dgm:t>
    </dgm:pt>
    <dgm:pt modelId="{DB9732B6-19D3-4AB6-9F03-CDFCE7B5F503}" type="parTrans" cxnId="{236645C8-E287-4359-92CE-59E21432F98D}">
      <dgm:prSet/>
      <dgm:spPr/>
      <dgm:t>
        <a:bodyPr/>
        <a:lstStyle/>
        <a:p>
          <a:endParaRPr lang="en-US"/>
        </a:p>
      </dgm:t>
    </dgm:pt>
    <dgm:pt modelId="{F2FCD651-1D25-4582-B965-BA6D85B6DC7A}" type="sibTrans" cxnId="{236645C8-E287-4359-92CE-59E21432F98D}">
      <dgm:prSet/>
      <dgm:spPr/>
      <dgm:t>
        <a:bodyPr/>
        <a:lstStyle/>
        <a:p>
          <a:endParaRPr lang="en-US"/>
        </a:p>
      </dgm:t>
    </dgm:pt>
    <dgm:pt modelId="{F84C9E06-691D-41B1-B0B1-A850C67AA8E8}">
      <dgm:prSet/>
      <dgm:spPr/>
      <dgm:t>
        <a:bodyPr/>
        <a:lstStyle/>
        <a:p>
          <a:endParaRPr lang="en-US" dirty="0">
            <a:latin typeface="McKinsey Sans"/>
          </a:endParaRPr>
        </a:p>
      </dgm:t>
    </dgm:pt>
    <dgm:pt modelId="{7D7A2530-2204-437E-8001-530927FF07B8}" type="parTrans" cxnId="{975E10FE-2357-4582-9659-8C2F004912E1}">
      <dgm:prSet/>
      <dgm:spPr/>
      <dgm:t>
        <a:bodyPr/>
        <a:lstStyle/>
        <a:p>
          <a:endParaRPr lang="en-US"/>
        </a:p>
      </dgm:t>
    </dgm:pt>
    <dgm:pt modelId="{49E4A97D-05B4-4076-A1C1-EC4C9A9BE69B}" type="sibTrans" cxnId="{975E10FE-2357-4582-9659-8C2F004912E1}">
      <dgm:prSet/>
      <dgm:spPr/>
      <dgm:t>
        <a:bodyPr/>
        <a:lstStyle/>
        <a:p>
          <a:endParaRPr lang="en-US"/>
        </a:p>
      </dgm:t>
    </dgm:pt>
    <dgm:pt modelId="{1BB04BA9-7E87-4A04-A94C-B48F6413CB7A}">
      <dgm:prSet/>
      <dgm:spPr/>
      <dgm:t>
        <a:bodyPr/>
        <a:lstStyle/>
        <a:p>
          <a:endParaRPr lang="en-US" dirty="0">
            <a:latin typeface="McKinsey Sans"/>
          </a:endParaRPr>
        </a:p>
      </dgm:t>
    </dgm:pt>
    <dgm:pt modelId="{C4CF79D2-79E5-478D-A450-7B160719FE13}" type="parTrans" cxnId="{38052CB1-713B-4AF9-AF16-5241823BAB90}">
      <dgm:prSet/>
      <dgm:spPr/>
      <dgm:t>
        <a:bodyPr/>
        <a:lstStyle/>
        <a:p>
          <a:endParaRPr lang="en-US"/>
        </a:p>
      </dgm:t>
    </dgm:pt>
    <dgm:pt modelId="{F78DA93B-10AA-42E9-BD7E-3D2722826E6D}" type="sibTrans" cxnId="{38052CB1-713B-4AF9-AF16-5241823BAB90}">
      <dgm:prSet/>
      <dgm:spPr/>
      <dgm:t>
        <a:bodyPr/>
        <a:lstStyle/>
        <a:p>
          <a:endParaRPr lang="en-US"/>
        </a:p>
      </dgm:t>
    </dgm:pt>
    <dgm:pt modelId="{1C66DAAB-0656-445B-AD05-18963763958B}">
      <dgm:prSet/>
      <dgm:spPr/>
      <dgm:t>
        <a:bodyPr/>
        <a:lstStyle/>
        <a:p>
          <a:pPr marL="228600" indent="-228600" algn="l"/>
          <a:r>
            <a:rPr lang="en-US" dirty="0">
              <a:latin typeface="McKinsey Sans"/>
              <a:cs typeface="Arial" panose="020B0604020202020204" pitchFamily="34" charset="0"/>
            </a:rPr>
            <a:t>Recruit staff.</a:t>
          </a:r>
        </a:p>
      </dgm:t>
    </dgm:pt>
    <dgm:pt modelId="{E49BFA22-3B69-4C65-9FB7-BD60B3EAEB66}" type="parTrans" cxnId="{A1B7AA27-E696-4502-8D09-2DED64C920E0}">
      <dgm:prSet/>
      <dgm:spPr/>
      <dgm:t>
        <a:bodyPr/>
        <a:lstStyle/>
        <a:p>
          <a:endParaRPr lang="en-US"/>
        </a:p>
      </dgm:t>
    </dgm:pt>
    <dgm:pt modelId="{5EEDDE14-493D-482B-B5FE-3B19E8612A97}" type="sibTrans" cxnId="{A1B7AA27-E696-4502-8D09-2DED64C920E0}">
      <dgm:prSet/>
      <dgm:spPr/>
      <dgm:t>
        <a:bodyPr/>
        <a:lstStyle/>
        <a:p>
          <a:endParaRPr lang="en-US"/>
        </a:p>
      </dgm:t>
    </dgm:pt>
    <dgm:pt modelId="{41EDABCF-6510-4C4A-BC40-F865ADC51656}">
      <dgm:prSet/>
      <dgm:spPr/>
      <dgm:t>
        <a:bodyPr/>
        <a:lstStyle/>
        <a:p>
          <a:r>
            <a:rPr lang="en-US" dirty="0"/>
            <a:t>Named the project.</a:t>
          </a:r>
        </a:p>
      </dgm:t>
    </dgm:pt>
    <dgm:pt modelId="{875499C4-F54F-4978-9F69-EB8BC035C01B}" type="parTrans" cxnId="{43C9BA71-12DD-4258-9829-6EBB9F11B595}">
      <dgm:prSet/>
      <dgm:spPr/>
      <dgm:t>
        <a:bodyPr/>
        <a:lstStyle/>
        <a:p>
          <a:endParaRPr lang="en-US"/>
        </a:p>
      </dgm:t>
    </dgm:pt>
    <dgm:pt modelId="{C9A9E862-5162-4FD7-B4DA-05F076A573E3}" type="sibTrans" cxnId="{43C9BA71-12DD-4258-9829-6EBB9F11B595}">
      <dgm:prSet/>
      <dgm:spPr/>
      <dgm:t>
        <a:bodyPr/>
        <a:lstStyle/>
        <a:p>
          <a:endParaRPr lang="en-US"/>
        </a:p>
      </dgm:t>
    </dgm:pt>
    <dgm:pt modelId="{ADD8C0E1-ADD1-48CA-9EC6-129140A27BBA}">
      <dgm:prSet/>
      <dgm:spPr/>
      <dgm:t>
        <a:bodyPr/>
        <a:lstStyle/>
        <a:p>
          <a:r>
            <a:rPr lang="en-US" dirty="0">
              <a:latin typeface="McKinsey Sans"/>
            </a:rPr>
            <a:t>Identified initial locations for the vehicle.</a:t>
          </a:r>
        </a:p>
      </dgm:t>
    </dgm:pt>
    <dgm:pt modelId="{C38BF1C3-F7B4-418B-A9A3-431F39CD77B0}" type="parTrans" cxnId="{35D435AC-9D4B-4AC9-A81D-336AE0DE7496}">
      <dgm:prSet/>
      <dgm:spPr/>
      <dgm:t>
        <a:bodyPr/>
        <a:lstStyle/>
        <a:p>
          <a:endParaRPr lang="en-US"/>
        </a:p>
      </dgm:t>
    </dgm:pt>
    <dgm:pt modelId="{E88559AA-ACE7-4BE7-8601-85DBE50044F0}" type="sibTrans" cxnId="{35D435AC-9D4B-4AC9-A81D-336AE0DE7496}">
      <dgm:prSet/>
      <dgm:spPr/>
      <dgm:t>
        <a:bodyPr/>
        <a:lstStyle/>
        <a:p>
          <a:endParaRPr lang="en-US"/>
        </a:p>
      </dgm:t>
    </dgm:pt>
    <dgm:pt modelId="{F04DA0A5-0517-46DD-B347-9B1ECE75E6A3}" type="pres">
      <dgm:prSet presAssocID="{5E6F595A-DA7B-4BE2-B858-9DE042629952}" presName="Name0" presStyleCnt="0">
        <dgm:presLayoutVars>
          <dgm:dir/>
          <dgm:animLvl val="lvl"/>
          <dgm:resizeHandles val="exact"/>
        </dgm:presLayoutVars>
      </dgm:prSet>
      <dgm:spPr/>
    </dgm:pt>
    <dgm:pt modelId="{A849F520-DCCF-4419-A5F9-811F480785F4}" type="pres">
      <dgm:prSet presAssocID="{5C6D997B-13E1-48E3-B81D-B14C3B1AF77C}" presName="composite" presStyleCnt="0"/>
      <dgm:spPr/>
    </dgm:pt>
    <dgm:pt modelId="{BCF1D955-69D9-452B-9B06-74493503014D}" type="pres">
      <dgm:prSet presAssocID="{5C6D997B-13E1-48E3-B81D-B14C3B1AF77C}" presName="parTx" presStyleLbl="alignNode1" presStyleIdx="0" presStyleCnt="2">
        <dgm:presLayoutVars>
          <dgm:chMax val="0"/>
          <dgm:chPref val="0"/>
          <dgm:bulletEnabled val="1"/>
        </dgm:presLayoutVars>
      </dgm:prSet>
      <dgm:spPr/>
    </dgm:pt>
    <dgm:pt modelId="{E92D9A57-2272-4322-A43C-2ABC367CD27B}" type="pres">
      <dgm:prSet presAssocID="{5C6D997B-13E1-48E3-B81D-B14C3B1AF77C}" presName="desTx" presStyleLbl="alignAccFollowNode1" presStyleIdx="0" presStyleCnt="2">
        <dgm:presLayoutVars>
          <dgm:bulletEnabled val="1"/>
        </dgm:presLayoutVars>
      </dgm:prSet>
      <dgm:spPr/>
    </dgm:pt>
    <dgm:pt modelId="{B0E9862A-FE23-49D6-80F5-1642656EC581}" type="pres">
      <dgm:prSet presAssocID="{90A1B479-F719-45FB-AE45-E27D8EAA42FA}" presName="space" presStyleCnt="0"/>
      <dgm:spPr/>
    </dgm:pt>
    <dgm:pt modelId="{F6F3B8A8-BEC1-435A-B7AC-52EEA48D01A7}" type="pres">
      <dgm:prSet presAssocID="{98F9863E-3AF0-432F-B4E7-8FBEA279640E}" presName="composite" presStyleCnt="0"/>
      <dgm:spPr/>
    </dgm:pt>
    <dgm:pt modelId="{7A2B7170-B1AC-453C-9AF3-384984DC45C5}" type="pres">
      <dgm:prSet presAssocID="{98F9863E-3AF0-432F-B4E7-8FBEA279640E}" presName="parTx" presStyleLbl="alignNode1" presStyleIdx="1" presStyleCnt="2">
        <dgm:presLayoutVars>
          <dgm:chMax val="0"/>
          <dgm:chPref val="0"/>
          <dgm:bulletEnabled val="1"/>
        </dgm:presLayoutVars>
      </dgm:prSet>
      <dgm:spPr/>
    </dgm:pt>
    <dgm:pt modelId="{2A6A8964-5FB0-4248-A78E-631955AAB5A9}" type="pres">
      <dgm:prSet presAssocID="{98F9863E-3AF0-432F-B4E7-8FBEA279640E}" presName="desTx" presStyleLbl="alignAccFollowNode1" presStyleIdx="1" presStyleCnt="2">
        <dgm:presLayoutVars>
          <dgm:bulletEnabled val="1"/>
        </dgm:presLayoutVars>
      </dgm:prSet>
      <dgm:spPr/>
    </dgm:pt>
  </dgm:ptLst>
  <dgm:cxnLst>
    <dgm:cxn modelId="{41407103-A6C5-4CB3-B30D-30888A25E584}" type="presOf" srcId="{98F9863E-3AF0-432F-B4E7-8FBEA279640E}" destId="{7A2B7170-B1AC-453C-9AF3-384984DC45C5}" srcOrd="0" destOrd="0" presId="urn:microsoft.com/office/officeart/2005/8/layout/hList1"/>
    <dgm:cxn modelId="{CD8B4A05-82B1-471A-89D1-10A35C16F0EE}" srcId="{5E6F595A-DA7B-4BE2-B858-9DE042629952}" destId="{5C6D997B-13E1-48E3-B81D-B14C3B1AF77C}" srcOrd="0" destOrd="0" parTransId="{DE764380-AEEB-4C41-9A2B-9EA5776588E0}" sibTransId="{90A1B479-F719-45FB-AE45-E27D8EAA42FA}"/>
    <dgm:cxn modelId="{C64ED705-5F01-4FBD-8903-8919167002DC}" srcId="{98F9863E-3AF0-432F-B4E7-8FBEA279640E}" destId="{4E61A559-CC4A-4B99-8A35-0230D01E6D4F}" srcOrd="0" destOrd="0" parTransId="{99FA2C65-9E81-4450-A249-68419671B701}" sibTransId="{9B1460EF-E932-4730-AD18-DBEA8E633072}"/>
    <dgm:cxn modelId="{44DA6E08-8B30-487A-8395-9E0318472E11}" srcId="{5C6D997B-13E1-48E3-B81D-B14C3B1AF77C}" destId="{194AB964-BB0A-4077-8EC2-0682AFA87690}" srcOrd="2" destOrd="0" parTransId="{229A3053-69C9-4D9F-BB1A-E2531565E3C7}" sibTransId="{4A2A05D8-B08E-46F5-9522-5A8C13AA2846}"/>
    <dgm:cxn modelId="{7C044F09-F129-4F0F-9DD6-9792F07576AD}" type="presOf" srcId="{978F2AB7-0FD8-4234-A6DF-966452CC9C6C}" destId="{E92D9A57-2272-4322-A43C-2ABC367CD27B}" srcOrd="0" destOrd="3" presId="urn:microsoft.com/office/officeart/2005/8/layout/hList1"/>
    <dgm:cxn modelId="{D1FA3E16-5648-4FE3-A401-F0DE7966D285}" srcId="{98F9863E-3AF0-432F-B4E7-8FBEA279640E}" destId="{50D45C6E-922C-4805-8E4E-92E126B69BC1}" srcOrd="1" destOrd="0" parTransId="{FF98F93A-68B9-4126-8FC4-86B761396BCA}" sibTransId="{0DB4CEF2-1BB6-415D-BD9E-9CD7AC96655A}"/>
    <dgm:cxn modelId="{7D3EEB21-FC00-43CD-976A-D28646C0A7C7}" type="presOf" srcId="{D24CF889-8826-4D51-8D19-9E451EB4F479}" destId="{2A6A8964-5FB0-4248-A78E-631955AAB5A9}" srcOrd="0" destOrd="5" presId="urn:microsoft.com/office/officeart/2005/8/layout/hList1"/>
    <dgm:cxn modelId="{C3F3EB22-29BA-4092-80E5-9E76B5AF9BEC}" srcId="{5C6D997B-13E1-48E3-B81D-B14C3B1AF77C}" destId="{8891386E-987A-4585-9BB8-210259E8F118}" srcOrd="1" destOrd="0" parTransId="{82D1C720-09D3-474B-8389-565921B174FE}" sibTransId="{6A25C170-88EE-4040-92F2-03A091D61A7D}"/>
    <dgm:cxn modelId="{A1B7AA27-E696-4502-8D09-2DED64C920E0}" srcId="{98F9863E-3AF0-432F-B4E7-8FBEA279640E}" destId="{1C66DAAB-0656-445B-AD05-18963763958B}" srcOrd="4" destOrd="0" parTransId="{E49BFA22-3B69-4C65-9FB7-BD60B3EAEB66}" sibTransId="{5EEDDE14-493D-482B-B5FE-3B19E8612A97}"/>
    <dgm:cxn modelId="{074E5028-7420-48BB-AB32-B9BCCDEEF98C}" type="presOf" srcId="{1BB04BA9-7E87-4A04-A94C-B48F6413CB7A}" destId="{E92D9A57-2272-4322-A43C-2ABC367CD27B}" srcOrd="0" destOrd="8" presId="urn:microsoft.com/office/officeart/2005/8/layout/hList1"/>
    <dgm:cxn modelId="{EDCF6C68-059D-4F01-96E3-6DD08E8BCF4E}" srcId="{5C6D997B-13E1-48E3-B81D-B14C3B1AF77C}" destId="{3DDE7240-0440-40C9-9733-860FC49505FA}" srcOrd="4" destOrd="0" parTransId="{E41395A8-0E84-41CA-BF40-D53437615912}" sibTransId="{F89529FD-0052-4584-8311-075854B95638}"/>
    <dgm:cxn modelId="{800D7648-8B16-47D3-BF3D-5B09C84352F9}" srcId="{5C6D997B-13E1-48E3-B81D-B14C3B1AF77C}" destId="{1189A698-CB37-46A1-925E-3371964CFF90}" srcOrd="5" destOrd="0" parTransId="{C9600FEC-D648-4BF2-9B3A-4D02D5115837}" sibTransId="{D625833E-D18A-45D8-A13F-FCF55FD6736D}"/>
    <dgm:cxn modelId="{7D810850-63A3-46D5-B5CC-8D6F6607EA7C}" type="presOf" srcId="{ADD8C0E1-ADD1-48CA-9EC6-129140A27BBA}" destId="{E92D9A57-2272-4322-A43C-2ABC367CD27B}" srcOrd="0" destOrd="7" presId="urn:microsoft.com/office/officeart/2005/8/layout/hList1"/>
    <dgm:cxn modelId="{43C9BA71-12DD-4258-9829-6EBB9F11B595}" srcId="{5C6D997B-13E1-48E3-B81D-B14C3B1AF77C}" destId="{41EDABCF-6510-4C4A-BC40-F865ADC51656}" srcOrd="0" destOrd="0" parTransId="{875499C4-F54F-4978-9F69-EB8BC035C01B}" sibTransId="{C9A9E862-5162-4FD7-B4DA-05F076A573E3}"/>
    <dgm:cxn modelId="{553CBB72-F76D-4913-AB8C-F62FD94862FC}" type="presOf" srcId="{8891386E-987A-4585-9BB8-210259E8F118}" destId="{E92D9A57-2272-4322-A43C-2ABC367CD27B}" srcOrd="0" destOrd="1" presId="urn:microsoft.com/office/officeart/2005/8/layout/hList1"/>
    <dgm:cxn modelId="{77A98373-9510-40B2-85B3-8D75C8BB18D5}" type="presOf" srcId="{1189A698-CB37-46A1-925E-3371964CFF90}" destId="{E92D9A57-2272-4322-A43C-2ABC367CD27B}" srcOrd="0" destOrd="5" presId="urn:microsoft.com/office/officeart/2005/8/layout/hList1"/>
    <dgm:cxn modelId="{F2369D81-209A-4DDC-A714-F2F555BB4A98}" type="presOf" srcId="{1C66DAAB-0656-445B-AD05-18963763958B}" destId="{2A6A8964-5FB0-4248-A78E-631955AAB5A9}" srcOrd="0" destOrd="4" presId="urn:microsoft.com/office/officeart/2005/8/layout/hList1"/>
    <dgm:cxn modelId="{D7FCC28B-7465-4231-B13B-DADBB34A20AD}" type="presOf" srcId="{50D45C6E-922C-4805-8E4E-92E126B69BC1}" destId="{2A6A8964-5FB0-4248-A78E-631955AAB5A9}" srcOrd="0" destOrd="1" presId="urn:microsoft.com/office/officeart/2005/8/layout/hList1"/>
    <dgm:cxn modelId="{C2261791-CAA1-4B07-861C-7B255C8E123A}" type="presOf" srcId="{5E6F595A-DA7B-4BE2-B858-9DE042629952}" destId="{F04DA0A5-0517-46DD-B347-9B1ECE75E6A3}" srcOrd="0" destOrd="0" presId="urn:microsoft.com/office/officeart/2005/8/layout/hList1"/>
    <dgm:cxn modelId="{87D1C695-216C-4B4C-B9B7-439AD3451EA6}" srcId="{98F9863E-3AF0-432F-B4E7-8FBEA279640E}" destId="{D24CF889-8826-4D51-8D19-9E451EB4F479}" srcOrd="5" destOrd="0" parTransId="{07008364-EC24-46E2-AA3F-4C0100E5AA6F}" sibTransId="{AFE90491-45E3-46C0-817F-0F0EBD230B7B}"/>
    <dgm:cxn modelId="{4D1CEA97-7935-45D3-BE2E-A99A0B3E9709}" type="presOf" srcId="{3DDE7240-0440-40C9-9733-860FC49505FA}" destId="{E92D9A57-2272-4322-A43C-2ABC367CD27B}" srcOrd="0" destOrd="4" presId="urn:microsoft.com/office/officeart/2005/8/layout/hList1"/>
    <dgm:cxn modelId="{1143409D-CB90-4FB5-BBB5-049E459F17C1}" srcId="{5C6D997B-13E1-48E3-B81D-B14C3B1AF77C}" destId="{978F2AB7-0FD8-4234-A6DF-966452CC9C6C}" srcOrd="3" destOrd="0" parTransId="{CFFC0FDE-A6D8-46A8-9661-2DB9254B84C5}" sibTransId="{0FAD5CC8-F83C-4374-A15E-DE95852D4052}"/>
    <dgm:cxn modelId="{ADC47DA4-C52B-4E8D-AC62-B6786F001E04}" type="presOf" srcId="{194AB964-BB0A-4077-8EC2-0682AFA87690}" destId="{E92D9A57-2272-4322-A43C-2ABC367CD27B}" srcOrd="0" destOrd="2" presId="urn:microsoft.com/office/officeart/2005/8/layout/hList1"/>
    <dgm:cxn modelId="{35D435AC-9D4B-4AC9-A81D-336AE0DE7496}" srcId="{5C6D997B-13E1-48E3-B81D-B14C3B1AF77C}" destId="{ADD8C0E1-ADD1-48CA-9EC6-129140A27BBA}" srcOrd="7" destOrd="0" parTransId="{C38BF1C3-F7B4-418B-A9A3-431F39CD77B0}" sibTransId="{E88559AA-ACE7-4BE7-8601-85DBE50044F0}"/>
    <dgm:cxn modelId="{38052CB1-713B-4AF9-AF16-5241823BAB90}" srcId="{5C6D997B-13E1-48E3-B81D-B14C3B1AF77C}" destId="{1BB04BA9-7E87-4A04-A94C-B48F6413CB7A}" srcOrd="8" destOrd="0" parTransId="{C4CF79D2-79E5-478D-A450-7B160719FE13}" sibTransId="{F78DA93B-10AA-42E9-BD7E-3D2722826E6D}"/>
    <dgm:cxn modelId="{E86EA2B1-6CC5-40D1-ADD4-3A6C1804E656}" type="presOf" srcId="{4E61A559-CC4A-4B99-8A35-0230D01E6D4F}" destId="{2A6A8964-5FB0-4248-A78E-631955AAB5A9}" srcOrd="0" destOrd="0" presId="urn:microsoft.com/office/officeart/2005/8/layout/hList1"/>
    <dgm:cxn modelId="{332144B2-49A7-4642-87BD-8880FA98D7AA}" type="presOf" srcId="{46D2F133-C30E-4AFE-BCC3-A9C8829E0DEC}" destId="{2A6A8964-5FB0-4248-A78E-631955AAB5A9}" srcOrd="0" destOrd="2" presId="urn:microsoft.com/office/officeart/2005/8/layout/hList1"/>
    <dgm:cxn modelId="{F8213DB6-6444-45EE-BD5E-CA065131131D}" type="presOf" srcId="{9EA16966-497F-4487-9F15-674AD0F0C407}" destId="{2A6A8964-5FB0-4248-A78E-631955AAB5A9}" srcOrd="0" destOrd="3" presId="urn:microsoft.com/office/officeart/2005/8/layout/hList1"/>
    <dgm:cxn modelId="{B42DA5BA-48FA-435B-9E7C-E747784A758A}" srcId="{98F9863E-3AF0-432F-B4E7-8FBEA279640E}" destId="{9EA16966-497F-4487-9F15-674AD0F0C407}" srcOrd="3" destOrd="0" parTransId="{C32461B6-6924-4C19-A135-1DFC206CA62F}" sibTransId="{71C118F4-21FC-4FDD-AFE9-469D57E5F328}"/>
    <dgm:cxn modelId="{236645C8-E287-4359-92CE-59E21432F98D}" srcId="{5C6D997B-13E1-48E3-B81D-B14C3B1AF77C}" destId="{65091EAF-DCC1-4CC8-A774-B7AF5B50EF55}" srcOrd="6" destOrd="0" parTransId="{DB9732B6-19D3-4AB6-9F03-CDFCE7B5F503}" sibTransId="{F2FCD651-1D25-4582-B965-BA6D85B6DC7A}"/>
    <dgm:cxn modelId="{43EDBCCC-9ABD-4CAC-A9EA-C94E68702945}" type="presOf" srcId="{5C6D997B-13E1-48E3-B81D-B14C3B1AF77C}" destId="{BCF1D955-69D9-452B-9B06-74493503014D}" srcOrd="0" destOrd="0" presId="urn:microsoft.com/office/officeart/2005/8/layout/hList1"/>
    <dgm:cxn modelId="{A12867D1-5377-4D0C-B591-8C0583D94DFC}" type="presOf" srcId="{F84C9E06-691D-41B1-B0B1-A850C67AA8E8}" destId="{E92D9A57-2272-4322-A43C-2ABC367CD27B}" srcOrd="0" destOrd="9" presId="urn:microsoft.com/office/officeart/2005/8/layout/hList1"/>
    <dgm:cxn modelId="{9AAFFBD5-5181-45F9-B0F0-FFC4B9251C85}" srcId="{5E6F595A-DA7B-4BE2-B858-9DE042629952}" destId="{98F9863E-3AF0-432F-B4E7-8FBEA279640E}" srcOrd="1" destOrd="0" parTransId="{61729167-A58A-4892-9C01-17FBE307A406}" sibTransId="{EB6F7588-7DAA-40CB-9795-C119AD00AF90}"/>
    <dgm:cxn modelId="{7EE7B6DC-11B7-48E9-BD97-E4028DEF99B2}" type="presOf" srcId="{41EDABCF-6510-4C4A-BC40-F865ADC51656}" destId="{E92D9A57-2272-4322-A43C-2ABC367CD27B}" srcOrd="0" destOrd="0" presId="urn:microsoft.com/office/officeart/2005/8/layout/hList1"/>
    <dgm:cxn modelId="{7E3A01FA-BACA-4568-91D4-02CBEC06BC1F}" type="presOf" srcId="{65091EAF-DCC1-4CC8-A774-B7AF5B50EF55}" destId="{E92D9A57-2272-4322-A43C-2ABC367CD27B}" srcOrd="0" destOrd="6" presId="urn:microsoft.com/office/officeart/2005/8/layout/hList1"/>
    <dgm:cxn modelId="{975E10FE-2357-4582-9659-8C2F004912E1}" srcId="{5C6D997B-13E1-48E3-B81D-B14C3B1AF77C}" destId="{F84C9E06-691D-41B1-B0B1-A850C67AA8E8}" srcOrd="9" destOrd="0" parTransId="{7D7A2530-2204-437E-8001-530927FF07B8}" sibTransId="{49E4A97D-05B4-4076-A1C1-EC4C9A9BE69B}"/>
    <dgm:cxn modelId="{82EBE2FF-0907-4759-8287-A1258F842A78}" srcId="{98F9863E-3AF0-432F-B4E7-8FBEA279640E}" destId="{46D2F133-C30E-4AFE-BCC3-A9C8829E0DEC}" srcOrd="2" destOrd="0" parTransId="{C911AB61-671D-44B0-817B-FFD422AC6002}" sibTransId="{C16DF191-2D98-46DC-92D3-4AB24B84C5F9}"/>
    <dgm:cxn modelId="{2742E11C-737F-474F-9736-4F32BE3CE09E}" type="presParOf" srcId="{F04DA0A5-0517-46DD-B347-9B1ECE75E6A3}" destId="{A849F520-DCCF-4419-A5F9-811F480785F4}" srcOrd="0" destOrd="0" presId="urn:microsoft.com/office/officeart/2005/8/layout/hList1"/>
    <dgm:cxn modelId="{7E1D3615-03A9-4C34-97B9-2B5E457C4FE2}" type="presParOf" srcId="{A849F520-DCCF-4419-A5F9-811F480785F4}" destId="{BCF1D955-69D9-452B-9B06-74493503014D}" srcOrd="0" destOrd="0" presId="urn:microsoft.com/office/officeart/2005/8/layout/hList1"/>
    <dgm:cxn modelId="{1B6440EC-B749-4D7B-B7F4-6F943CF2E1EB}" type="presParOf" srcId="{A849F520-DCCF-4419-A5F9-811F480785F4}" destId="{E92D9A57-2272-4322-A43C-2ABC367CD27B}" srcOrd="1" destOrd="0" presId="urn:microsoft.com/office/officeart/2005/8/layout/hList1"/>
    <dgm:cxn modelId="{D5F3A41D-F2D1-4159-A52D-C0B6016650DE}" type="presParOf" srcId="{F04DA0A5-0517-46DD-B347-9B1ECE75E6A3}" destId="{B0E9862A-FE23-49D6-80F5-1642656EC581}" srcOrd="1" destOrd="0" presId="urn:microsoft.com/office/officeart/2005/8/layout/hList1"/>
    <dgm:cxn modelId="{709E465A-53DC-4FD5-8C67-792F2F5CD6C2}" type="presParOf" srcId="{F04DA0A5-0517-46DD-B347-9B1ECE75E6A3}" destId="{F6F3B8A8-BEC1-435A-B7AC-52EEA48D01A7}" srcOrd="2" destOrd="0" presId="urn:microsoft.com/office/officeart/2005/8/layout/hList1"/>
    <dgm:cxn modelId="{6B30AA5D-2DEF-463C-B450-0D299EE061D3}" type="presParOf" srcId="{F6F3B8A8-BEC1-435A-B7AC-52EEA48D01A7}" destId="{7A2B7170-B1AC-453C-9AF3-384984DC45C5}" srcOrd="0" destOrd="0" presId="urn:microsoft.com/office/officeart/2005/8/layout/hList1"/>
    <dgm:cxn modelId="{7E0CDEF2-4F3A-4977-8D23-599C641BE723}" type="presParOf" srcId="{F6F3B8A8-BEC1-435A-B7AC-52EEA48D01A7}" destId="{2A6A8964-5FB0-4248-A78E-631955AAB5A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C6360-BF5F-4D25-A45D-6C163350C995}">
      <dsp:nvSpPr>
        <dsp:cNvPr id="0" name=""/>
        <dsp:cNvSpPr/>
      </dsp:nvSpPr>
      <dsp:spPr>
        <a:xfrm>
          <a:off x="0" y="89783"/>
          <a:ext cx="7110708" cy="52767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t>Community Input:</a:t>
          </a:r>
          <a:endParaRPr lang="en-US" sz="2200" kern="1200"/>
        </a:p>
      </dsp:txBody>
      <dsp:txXfrm>
        <a:off x="25759" y="115542"/>
        <a:ext cx="7059190" cy="476152"/>
      </dsp:txXfrm>
    </dsp:sp>
    <dsp:sp modelId="{EFE9F385-994B-4BB1-A4BC-BF8B85F4CE43}">
      <dsp:nvSpPr>
        <dsp:cNvPr id="0" name=""/>
        <dsp:cNvSpPr/>
      </dsp:nvSpPr>
      <dsp:spPr>
        <a:xfrm>
          <a:off x="0" y="617454"/>
          <a:ext cx="7110708" cy="3005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765"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The 5 South Hampton Roads cities sought community input throughout the Summer and Fall of 2023 through community events and surveys to determine community needs as it relates to Opioid Abatement. </a:t>
          </a:r>
        </a:p>
        <a:p>
          <a:pPr marL="171450" lvl="1" indent="-171450" algn="l" defTabSz="755650">
            <a:lnSpc>
              <a:spcPct val="90000"/>
            </a:lnSpc>
            <a:spcBef>
              <a:spcPct val="0"/>
            </a:spcBef>
            <a:spcAft>
              <a:spcPct val="20000"/>
            </a:spcAft>
            <a:buChar char="•"/>
          </a:pPr>
          <a:r>
            <a:rPr lang="en-US" sz="1700" kern="1200" dirty="0"/>
            <a:t>More than 200 people attended 15 events hosted across the region by the five cities. Events included:</a:t>
          </a:r>
        </a:p>
        <a:p>
          <a:pPr marL="342900" lvl="2" indent="-171450" algn="l" defTabSz="755650">
            <a:lnSpc>
              <a:spcPct val="90000"/>
            </a:lnSpc>
            <a:spcBef>
              <a:spcPct val="0"/>
            </a:spcBef>
            <a:spcAft>
              <a:spcPct val="20000"/>
            </a:spcAft>
            <a:buChar char="•"/>
          </a:pPr>
          <a:r>
            <a:rPr lang="en-US" sz="1700" kern="1200" dirty="0"/>
            <a:t>in-person town halls and smaller listening sessions, </a:t>
          </a:r>
        </a:p>
        <a:p>
          <a:pPr marL="342900" lvl="2" indent="-171450" algn="l" defTabSz="755650">
            <a:lnSpc>
              <a:spcPct val="90000"/>
            </a:lnSpc>
            <a:spcBef>
              <a:spcPct val="0"/>
            </a:spcBef>
            <a:spcAft>
              <a:spcPct val="20000"/>
            </a:spcAft>
            <a:buChar char="•"/>
          </a:pPr>
          <a:r>
            <a:rPr lang="en-US" sz="1700" kern="1200" dirty="0"/>
            <a:t>virtual town halls, and </a:t>
          </a:r>
        </a:p>
        <a:p>
          <a:pPr marL="342900" lvl="2" indent="-171450" algn="l" defTabSz="755650">
            <a:lnSpc>
              <a:spcPct val="90000"/>
            </a:lnSpc>
            <a:spcBef>
              <a:spcPct val="0"/>
            </a:spcBef>
            <a:spcAft>
              <a:spcPct val="20000"/>
            </a:spcAft>
            <a:buChar char="•"/>
          </a:pPr>
          <a:r>
            <a:rPr lang="en-US" sz="1700" kern="1200" dirty="0"/>
            <a:t>a public safety forum. </a:t>
          </a:r>
        </a:p>
        <a:p>
          <a:pPr marL="171450" lvl="1" indent="-171450" algn="l" defTabSz="755650">
            <a:lnSpc>
              <a:spcPct val="90000"/>
            </a:lnSpc>
            <a:spcBef>
              <a:spcPct val="0"/>
            </a:spcBef>
            <a:spcAft>
              <a:spcPct val="20000"/>
            </a:spcAft>
            <a:buChar char="•"/>
          </a:pPr>
          <a:r>
            <a:rPr lang="en-US" sz="1700" kern="1200" dirty="0"/>
            <a:t>Participants included city residents, individuals in recovery, family members of those in recovery, members of the faith community and healthcare providers. </a:t>
          </a:r>
        </a:p>
      </dsp:txBody>
      <dsp:txXfrm>
        <a:off x="0" y="617454"/>
        <a:ext cx="7110708" cy="3005640"/>
      </dsp:txXfrm>
    </dsp:sp>
    <dsp:sp modelId="{AD088150-C3D9-4D34-B089-02FA25E0591B}">
      <dsp:nvSpPr>
        <dsp:cNvPr id="0" name=""/>
        <dsp:cNvSpPr/>
      </dsp:nvSpPr>
      <dsp:spPr>
        <a:xfrm>
          <a:off x="0" y="3623094"/>
          <a:ext cx="7110708" cy="52767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Review of available data:</a:t>
          </a:r>
          <a:endParaRPr lang="en-US" sz="2200" kern="1200" dirty="0"/>
        </a:p>
      </dsp:txBody>
      <dsp:txXfrm>
        <a:off x="25759" y="3648853"/>
        <a:ext cx="7059190" cy="476152"/>
      </dsp:txXfrm>
    </dsp:sp>
    <dsp:sp modelId="{739F91DE-C42C-4BB2-982A-13388D800F27}">
      <dsp:nvSpPr>
        <dsp:cNvPr id="0" name=""/>
        <dsp:cNvSpPr/>
      </dsp:nvSpPr>
      <dsp:spPr>
        <a:xfrm>
          <a:off x="0" y="4150764"/>
          <a:ext cx="7110708" cy="1548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765"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A comprehensive data analysis found that clear and convincing evidence that the five cities of South Hampton Roads require additional resources and regional collaboration to address the opioid crisis.  </a:t>
          </a:r>
        </a:p>
        <a:p>
          <a:pPr marL="171450" lvl="1" indent="-171450" algn="l" defTabSz="755650">
            <a:lnSpc>
              <a:spcPct val="90000"/>
            </a:lnSpc>
            <a:spcBef>
              <a:spcPct val="0"/>
            </a:spcBef>
            <a:spcAft>
              <a:spcPct val="20000"/>
            </a:spcAft>
            <a:buChar char="•"/>
          </a:pPr>
          <a:r>
            <a:rPr lang="en-US" sz="1700" kern="1200" dirty="0"/>
            <a:t>The Virginia Department of Health’s (VDH’s) vulnerability assessment tool identifies </a:t>
          </a:r>
          <a:r>
            <a:rPr lang="en-US" sz="1700" b="1" kern="1200" dirty="0"/>
            <a:t>all five cities </a:t>
          </a:r>
          <a:r>
            <a:rPr lang="en-US" sz="1700" kern="1200" dirty="0"/>
            <a:t>are having a critical need for targeted prevention and intervention to reduce drug overdoses.</a:t>
          </a:r>
        </a:p>
      </dsp:txBody>
      <dsp:txXfrm>
        <a:off x="0" y="4150764"/>
        <a:ext cx="7110708" cy="15483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1D955-69D9-452B-9B06-74493503014D}">
      <dsp:nvSpPr>
        <dsp:cNvPr id="0" name=""/>
        <dsp:cNvSpPr/>
      </dsp:nvSpPr>
      <dsp:spPr>
        <a:xfrm>
          <a:off x="54" y="108152"/>
          <a:ext cx="5206495" cy="78952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Data Findings indicate that:</a:t>
          </a:r>
        </a:p>
      </dsp:txBody>
      <dsp:txXfrm>
        <a:off x="54" y="108152"/>
        <a:ext cx="5206495" cy="789524"/>
      </dsp:txXfrm>
    </dsp:sp>
    <dsp:sp modelId="{E92D9A57-2272-4322-A43C-2ABC367CD27B}">
      <dsp:nvSpPr>
        <dsp:cNvPr id="0" name=""/>
        <dsp:cNvSpPr/>
      </dsp:nvSpPr>
      <dsp:spPr>
        <a:xfrm>
          <a:off x="54" y="897677"/>
          <a:ext cx="5206495" cy="340105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More than 1 in 6 opioid overdose deaths in Virginia occurs in South Hampton Roads</a:t>
          </a:r>
        </a:p>
        <a:p>
          <a:pPr marL="228600" lvl="1" indent="-228600" algn="l" defTabSz="933450">
            <a:lnSpc>
              <a:spcPct val="90000"/>
            </a:lnSpc>
            <a:spcBef>
              <a:spcPct val="0"/>
            </a:spcBef>
            <a:spcAft>
              <a:spcPct val="15000"/>
            </a:spcAft>
            <a:buChar char="•"/>
          </a:pPr>
          <a:r>
            <a:rPr lang="en-US" sz="2100" kern="1200" dirty="0"/>
            <a:t>On average, one person dies each day in South Hampton Roads due to an opioid overdose.</a:t>
          </a:r>
        </a:p>
        <a:p>
          <a:pPr marL="228600" lvl="1" indent="-228600" algn="l" defTabSz="933450">
            <a:lnSpc>
              <a:spcPct val="90000"/>
            </a:lnSpc>
            <a:spcBef>
              <a:spcPct val="0"/>
            </a:spcBef>
            <a:spcAft>
              <a:spcPct val="15000"/>
            </a:spcAft>
            <a:buChar char="•"/>
          </a:pPr>
          <a:r>
            <a:rPr lang="en-US" sz="2100" kern="1200" dirty="0"/>
            <a:t>The age-adjusted hospitalization rates for opioid use in all five cities of South Hampton Roads exceed the state rate.</a:t>
          </a:r>
        </a:p>
        <a:p>
          <a:pPr marL="228600" lvl="1" indent="-228600" algn="l" defTabSz="933450">
            <a:lnSpc>
              <a:spcPct val="90000"/>
            </a:lnSpc>
            <a:spcBef>
              <a:spcPct val="0"/>
            </a:spcBef>
            <a:spcAft>
              <a:spcPct val="15000"/>
            </a:spcAft>
            <a:buChar char="•"/>
          </a:pPr>
          <a:r>
            <a:rPr lang="en-US" sz="2100" kern="1200" dirty="0"/>
            <a:t>Total Costs of Opioids in South Hampton Roads in 2021: $812.2 million</a:t>
          </a:r>
        </a:p>
      </dsp:txBody>
      <dsp:txXfrm>
        <a:off x="54" y="897677"/>
        <a:ext cx="5206495" cy="3401055"/>
      </dsp:txXfrm>
    </dsp:sp>
    <dsp:sp modelId="{7A2B7170-B1AC-453C-9AF3-384984DC45C5}">
      <dsp:nvSpPr>
        <dsp:cNvPr id="0" name=""/>
        <dsp:cNvSpPr/>
      </dsp:nvSpPr>
      <dsp:spPr>
        <a:xfrm>
          <a:off x="5935459" y="108152"/>
          <a:ext cx="5206495" cy="78952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Survey results overwhelmingly indicated that:</a:t>
          </a:r>
        </a:p>
      </dsp:txBody>
      <dsp:txXfrm>
        <a:off x="5935459" y="108152"/>
        <a:ext cx="5206495" cy="789524"/>
      </dsp:txXfrm>
    </dsp:sp>
    <dsp:sp modelId="{2A6A8964-5FB0-4248-A78E-631955AAB5A9}">
      <dsp:nvSpPr>
        <dsp:cNvPr id="0" name=""/>
        <dsp:cNvSpPr/>
      </dsp:nvSpPr>
      <dsp:spPr>
        <a:xfrm>
          <a:off x="5935459" y="897677"/>
          <a:ext cx="5206495" cy="340105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514350" lvl="1" indent="-285750" algn="l" defTabSz="933450">
            <a:lnSpc>
              <a:spcPct val="90000"/>
            </a:lnSpc>
            <a:spcBef>
              <a:spcPct val="0"/>
            </a:spcBef>
            <a:spcAft>
              <a:spcPct val="15000"/>
            </a:spcAft>
            <a:buChar char="•"/>
          </a:pPr>
          <a:r>
            <a:rPr lang="en-US" sz="2100" kern="1200" dirty="0"/>
            <a:t>Access, is the biggest barrier to treatment. The most significant access issues include:</a:t>
          </a:r>
        </a:p>
        <a:p>
          <a:pPr marL="857250" lvl="2" indent="-342900" algn="l" defTabSz="933450">
            <a:lnSpc>
              <a:spcPct val="90000"/>
            </a:lnSpc>
            <a:spcBef>
              <a:spcPct val="0"/>
            </a:spcBef>
            <a:spcAft>
              <a:spcPct val="15000"/>
            </a:spcAft>
            <a:buChar char="•"/>
          </a:pPr>
          <a:r>
            <a:rPr lang="en-US" sz="2100" kern="1200" dirty="0"/>
            <a:t>Same Day Access to Provider</a:t>
          </a:r>
        </a:p>
        <a:p>
          <a:pPr marL="857250" lvl="2" indent="-342900" algn="l" defTabSz="933450">
            <a:lnSpc>
              <a:spcPct val="90000"/>
            </a:lnSpc>
            <a:spcBef>
              <a:spcPct val="0"/>
            </a:spcBef>
            <a:spcAft>
              <a:spcPct val="15000"/>
            </a:spcAft>
            <a:buChar char="•"/>
          </a:pPr>
          <a:r>
            <a:rPr lang="en-US" sz="2100" kern="1200" dirty="0"/>
            <a:t>Access to SUD and BH Services in One Place</a:t>
          </a:r>
        </a:p>
        <a:p>
          <a:pPr marL="857250" lvl="2" indent="-342900" algn="l" defTabSz="933450">
            <a:lnSpc>
              <a:spcPct val="90000"/>
            </a:lnSpc>
            <a:spcBef>
              <a:spcPct val="0"/>
            </a:spcBef>
            <a:spcAft>
              <a:spcPct val="15000"/>
            </a:spcAft>
            <a:buChar char="•"/>
          </a:pPr>
          <a:r>
            <a:rPr lang="en-US" sz="2100" kern="1200" dirty="0"/>
            <a:t>Access to SUD and Primary Care in One Place</a:t>
          </a:r>
        </a:p>
        <a:p>
          <a:pPr marL="857250" lvl="2" indent="-342900" algn="l" defTabSz="933450">
            <a:lnSpc>
              <a:spcPct val="90000"/>
            </a:lnSpc>
            <a:spcBef>
              <a:spcPct val="0"/>
            </a:spcBef>
            <a:spcAft>
              <a:spcPct val="15000"/>
            </a:spcAft>
            <a:buChar char="•"/>
          </a:pPr>
          <a:r>
            <a:rPr lang="en-US" sz="2100" kern="1200" dirty="0"/>
            <a:t>Transportation to Appointments</a:t>
          </a:r>
        </a:p>
      </dsp:txBody>
      <dsp:txXfrm>
        <a:off x="5935459" y="897677"/>
        <a:ext cx="5206495" cy="34010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1D955-69D9-452B-9B06-74493503014D}">
      <dsp:nvSpPr>
        <dsp:cNvPr id="0" name=""/>
        <dsp:cNvSpPr/>
      </dsp:nvSpPr>
      <dsp:spPr>
        <a:xfrm>
          <a:off x="54" y="47372"/>
          <a:ext cx="5206495" cy="5472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Sentara</a:t>
          </a:r>
        </a:p>
      </dsp:txBody>
      <dsp:txXfrm>
        <a:off x="54" y="47372"/>
        <a:ext cx="5206495" cy="547200"/>
      </dsp:txXfrm>
    </dsp:sp>
    <dsp:sp modelId="{E92D9A57-2272-4322-A43C-2ABC367CD27B}">
      <dsp:nvSpPr>
        <dsp:cNvPr id="0" name=""/>
        <dsp:cNvSpPr/>
      </dsp:nvSpPr>
      <dsp:spPr>
        <a:xfrm>
          <a:off x="54" y="594572"/>
          <a:ext cx="5206495" cy="3764939"/>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latin typeface="McKinsey Sans"/>
            </a:rPr>
            <a:t>MAT treatment</a:t>
          </a:r>
          <a:endParaRPr lang="en-US" sz="1900" kern="1200" dirty="0"/>
        </a:p>
        <a:p>
          <a:pPr marL="171450" lvl="1" indent="-171450" algn="l" defTabSz="844550">
            <a:lnSpc>
              <a:spcPct val="90000"/>
            </a:lnSpc>
            <a:spcBef>
              <a:spcPct val="0"/>
            </a:spcBef>
            <a:spcAft>
              <a:spcPct val="15000"/>
            </a:spcAft>
            <a:buChar char="•"/>
          </a:pPr>
          <a:r>
            <a:rPr lang="en-US" sz="1900" kern="1200">
              <a:latin typeface="McKinsey Sans"/>
            </a:rPr>
            <a:t>Primary care</a:t>
          </a:r>
          <a:endParaRPr lang="en-US" sz="1900" kern="1200" dirty="0">
            <a:latin typeface="McKinsey Sans"/>
          </a:endParaRPr>
        </a:p>
        <a:p>
          <a:pPr marL="171450" lvl="1" indent="-171450" algn="l" defTabSz="844550">
            <a:lnSpc>
              <a:spcPct val="90000"/>
            </a:lnSpc>
            <a:spcBef>
              <a:spcPct val="0"/>
            </a:spcBef>
            <a:spcAft>
              <a:spcPct val="15000"/>
            </a:spcAft>
            <a:buChar char="•"/>
          </a:pPr>
          <a:r>
            <a:rPr lang="en-US" sz="1900" kern="1200">
              <a:latin typeface="McKinsey Sans"/>
            </a:rPr>
            <a:t>Mobile vehicle management &amp; operations </a:t>
          </a:r>
          <a:endParaRPr lang="en-US" sz="1900" kern="1200" dirty="0">
            <a:latin typeface="McKinsey Sans"/>
          </a:endParaRPr>
        </a:p>
        <a:p>
          <a:pPr marL="342900" lvl="2" indent="-171450" algn="l" defTabSz="844550">
            <a:lnSpc>
              <a:spcPct val="90000"/>
            </a:lnSpc>
            <a:spcBef>
              <a:spcPct val="0"/>
            </a:spcBef>
            <a:spcAft>
              <a:spcPct val="15000"/>
            </a:spcAft>
            <a:buChar char="•"/>
          </a:pPr>
          <a:r>
            <a:rPr lang="en-US" sz="1900" kern="1200" dirty="0">
              <a:latin typeface="McKinsey Sans"/>
            </a:rPr>
            <a:t>Staff to support mobile patient care: medical assistants, driver, security, community health worker </a:t>
          </a:r>
        </a:p>
        <a:p>
          <a:pPr marL="342900" lvl="2" indent="-171450" algn="l" defTabSz="844550">
            <a:lnSpc>
              <a:spcPct val="90000"/>
            </a:lnSpc>
            <a:spcBef>
              <a:spcPct val="0"/>
            </a:spcBef>
            <a:spcAft>
              <a:spcPct val="15000"/>
            </a:spcAft>
            <a:buChar char="•"/>
          </a:pPr>
          <a:r>
            <a:rPr lang="en-US" sz="1900" kern="1200" dirty="0">
              <a:latin typeface="McKinsey Sans"/>
            </a:rPr>
            <a:t>Program coordinator: point person for coordination among cities, CSBs, SCC; engagement activities w/schools, faith-based partners, other CBOs to support youth outreach &amp; health equity goals </a:t>
          </a:r>
        </a:p>
      </dsp:txBody>
      <dsp:txXfrm>
        <a:off x="54" y="594572"/>
        <a:ext cx="5206495" cy="3764939"/>
      </dsp:txXfrm>
    </dsp:sp>
    <dsp:sp modelId="{7A2B7170-B1AC-453C-9AF3-384984DC45C5}">
      <dsp:nvSpPr>
        <dsp:cNvPr id="0" name=""/>
        <dsp:cNvSpPr/>
      </dsp:nvSpPr>
      <dsp:spPr>
        <a:xfrm>
          <a:off x="5935459" y="47372"/>
          <a:ext cx="5206495" cy="5472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CSBs</a:t>
          </a:r>
        </a:p>
      </dsp:txBody>
      <dsp:txXfrm>
        <a:off x="5935459" y="47372"/>
        <a:ext cx="5206495" cy="547200"/>
      </dsp:txXfrm>
    </dsp:sp>
    <dsp:sp modelId="{2A6A8964-5FB0-4248-A78E-631955AAB5A9}">
      <dsp:nvSpPr>
        <dsp:cNvPr id="0" name=""/>
        <dsp:cNvSpPr/>
      </dsp:nvSpPr>
      <dsp:spPr>
        <a:xfrm>
          <a:off x="5935459" y="594572"/>
          <a:ext cx="5206495" cy="3764939"/>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228600" lvl="1" indent="-228600" algn="l" defTabSz="844550">
            <a:lnSpc>
              <a:spcPct val="90000"/>
            </a:lnSpc>
            <a:spcBef>
              <a:spcPct val="0"/>
            </a:spcBef>
            <a:spcAft>
              <a:spcPct val="15000"/>
            </a:spcAft>
            <a:buChar char="•"/>
          </a:pPr>
          <a:r>
            <a:rPr lang="en-US" sz="1900" kern="1200" dirty="0">
              <a:latin typeface="McKinsey Sans"/>
            </a:rPr>
            <a:t>Peer recovery services</a:t>
          </a:r>
          <a:endParaRPr lang="en-US" sz="1900" kern="1200" dirty="0"/>
        </a:p>
        <a:p>
          <a:pPr marL="228600" lvl="1" indent="-228600" algn="l" defTabSz="844550">
            <a:lnSpc>
              <a:spcPct val="90000"/>
            </a:lnSpc>
            <a:spcBef>
              <a:spcPct val="0"/>
            </a:spcBef>
            <a:spcAft>
              <a:spcPct val="15000"/>
            </a:spcAft>
            <a:buChar char="•"/>
          </a:pPr>
          <a:r>
            <a:rPr lang="en-US" sz="1900" kern="1200" dirty="0">
              <a:latin typeface="McKinsey Sans"/>
            </a:rPr>
            <a:t>Same Day Access clinicians </a:t>
          </a:r>
        </a:p>
        <a:p>
          <a:pPr marL="228600" lvl="1" indent="-228600" algn="l" defTabSz="844550">
            <a:lnSpc>
              <a:spcPct val="90000"/>
            </a:lnSpc>
            <a:spcBef>
              <a:spcPct val="0"/>
            </a:spcBef>
            <a:spcAft>
              <a:spcPct val="15000"/>
            </a:spcAft>
            <a:buChar char="•"/>
          </a:pPr>
          <a:r>
            <a:rPr lang="en-US" sz="1900" kern="1200" dirty="0">
              <a:latin typeface="McKinsey Sans"/>
            </a:rPr>
            <a:t>Outpatient clinicians/therapists</a:t>
          </a:r>
        </a:p>
        <a:p>
          <a:pPr marL="228600" lvl="1" indent="-228600" algn="l" defTabSz="844550">
            <a:lnSpc>
              <a:spcPct val="90000"/>
            </a:lnSpc>
            <a:spcBef>
              <a:spcPct val="0"/>
            </a:spcBef>
            <a:spcAft>
              <a:spcPct val="15000"/>
            </a:spcAft>
            <a:buChar char="•"/>
          </a:pPr>
          <a:r>
            <a:rPr lang="en-US" sz="1900" kern="1200" dirty="0">
              <a:latin typeface="McKinsey Sans"/>
            </a:rPr>
            <a:t>Referral &amp; Care Coordination to connect individuals to ongoing treatment &amp; recovery services</a:t>
          </a:r>
        </a:p>
        <a:p>
          <a:pPr marL="228600" lvl="1" indent="-228600" algn="l" defTabSz="844550">
            <a:lnSpc>
              <a:spcPct val="90000"/>
            </a:lnSpc>
            <a:spcBef>
              <a:spcPct val="0"/>
            </a:spcBef>
            <a:spcAft>
              <a:spcPct val="15000"/>
            </a:spcAft>
            <a:buChar char="•"/>
          </a:pPr>
          <a:r>
            <a:rPr lang="en-US" sz="1900" kern="1200" dirty="0">
              <a:latin typeface="McKinsey Sans"/>
            </a:rPr>
            <a:t>Prevention education</a:t>
          </a:r>
        </a:p>
        <a:p>
          <a:pPr marL="228600" lvl="2" indent="-228600" algn="l" defTabSz="844550">
            <a:lnSpc>
              <a:spcPct val="90000"/>
            </a:lnSpc>
            <a:spcBef>
              <a:spcPct val="0"/>
            </a:spcBef>
            <a:spcAft>
              <a:spcPct val="15000"/>
            </a:spcAft>
            <a:buChar char="•"/>
          </a:pPr>
          <a:r>
            <a:rPr lang="en-US" sz="1900" kern="1200" dirty="0">
              <a:latin typeface="McKinsey Sans"/>
            </a:rPr>
            <a:t>Harm reduction strategies</a:t>
          </a:r>
        </a:p>
        <a:p>
          <a:pPr marL="228600" lvl="2" indent="-228600" algn="l" defTabSz="844550">
            <a:lnSpc>
              <a:spcPct val="90000"/>
            </a:lnSpc>
            <a:spcBef>
              <a:spcPct val="0"/>
            </a:spcBef>
            <a:spcAft>
              <a:spcPct val="15000"/>
            </a:spcAft>
            <a:buChar char="•"/>
          </a:pPr>
          <a:endParaRPr lang="en-US" sz="1900" kern="1200" dirty="0">
            <a:latin typeface="McKinsey Sans"/>
          </a:endParaRPr>
        </a:p>
        <a:p>
          <a:pPr marL="228600" lvl="2" indent="-228600" algn="ctr" defTabSz="844550">
            <a:lnSpc>
              <a:spcPct val="90000"/>
            </a:lnSpc>
            <a:spcBef>
              <a:spcPct val="0"/>
            </a:spcBef>
            <a:spcAft>
              <a:spcPct val="15000"/>
            </a:spcAft>
            <a:buFontTx/>
            <a:buNone/>
          </a:pPr>
          <a:r>
            <a:rPr lang="en-US" sz="1900" i="1" kern="1200" dirty="0">
              <a:latin typeface="McKinsey Sans"/>
            </a:rPr>
            <a:t>*Services available on site and via telehealth depending on availability of providers in each city.</a:t>
          </a:r>
        </a:p>
      </dsp:txBody>
      <dsp:txXfrm>
        <a:off x="5935459" y="594572"/>
        <a:ext cx="5206495" cy="37649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323C1-9C77-4820-92E5-52776D0EDB8A}">
      <dsp:nvSpPr>
        <dsp:cNvPr id="0" name=""/>
        <dsp:cNvSpPr/>
      </dsp:nvSpPr>
      <dsp:spPr>
        <a:xfrm>
          <a:off x="3201" y="445489"/>
          <a:ext cx="2539866" cy="152391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Patient presents</a:t>
          </a:r>
        </a:p>
      </dsp:txBody>
      <dsp:txXfrm>
        <a:off x="3201" y="445489"/>
        <a:ext cx="2539866" cy="1523919"/>
      </dsp:txXfrm>
    </dsp:sp>
    <dsp:sp modelId="{BED997AE-09E4-4849-BE6C-31A13EA35B61}">
      <dsp:nvSpPr>
        <dsp:cNvPr id="0" name=""/>
        <dsp:cNvSpPr/>
      </dsp:nvSpPr>
      <dsp:spPr>
        <a:xfrm>
          <a:off x="2797054" y="445489"/>
          <a:ext cx="2539866" cy="152391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Assess patient (Sentara intake coordinator/NP) </a:t>
          </a:r>
        </a:p>
      </dsp:txBody>
      <dsp:txXfrm>
        <a:off x="2797054" y="445489"/>
        <a:ext cx="2539866" cy="1523919"/>
      </dsp:txXfrm>
    </dsp:sp>
    <dsp:sp modelId="{C3798413-7B68-4D9F-809B-35BB4770A708}">
      <dsp:nvSpPr>
        <dsp:cNvPr id="0" name=""/>
        <dsp:cNvSpPr/>
      </dsp:nvSpPr>
      <dsp:spPr>
        <a:xfrm>
          <a:off x="5590907" y="445489"/>
          <a:ext cx="2539866" cy="152391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Medical evaluation (Sentara)</a:t>
          </a:r>
        </a:p>
      </dsp:txBody>
      <dsp:txXfrm>
        <a:off x="5590907" y="445489"/>
        <a:ext cx="2539866" cy="1523919"/>
      </dsp:txXfrm>
    </dsp:sp>
    <dsp:sp modelId="{7BDF1A52-0643-40F6-B508-678C402FD8D1}">
      <dsp:nvSpPr>
        <dsp:cNvPr id="0" name=""/>
        <dsp:cNvSpPr/>
      </dsp:nvSpPr>
      <dsp:spPr>
        <a:xfrm>
          <a:off x="8384760" y="445489"/>
          <a:ext cx="2539866" cy="152391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Testing (Sentara)</a:t>
          </a:r>
        </a:p>
      </dsp:txBody>
      <dsp:txXfrm>
        <a:off x="8384760" y="445489"/>
        <a:ext cx="2539866" cy="1523919"/>
      </dsp:txXfrm>
    </dsp:sp>
    <dsp:sp modelId="{564B3A99-2075-4990-80F5-1EF1885621F8}">
      <dsp:nvSpPr>
        <dsp:cNvPr id="0" name=""/>
        <dsp:cNvSpPr/>
      </dsp:nvSpPr>
      <dsp:spPr>
        <a:xfrm>
          <a:off x="1400128" y="2223395"/>
          <a:ext cx="2539866" cy="152391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Treatment (Sentara)</a:t>
          </a:r>
        </a:p>
      </dsp:txBody>
      <dsp:txXfrm>
        <a:off x="1400128" y="2223395"/>
        <a:ext cx="2539866" cy="1523919"/>
      </dsp:txXfrm>
    </dsp:sp>
    <dsp:sp modelId="{7F22B52C-23E5-4985-AD13-43C4B38F80A4}">
      <dsp:nvSpPr>
        <dsp:cNvPr id="0" name=""/>
        <dsp:cNvSpPr/>
      </dsp:nvSpPr>
      <dsp:spPr>
        <a:xfrm>
          <a:off x="4193981" y="2223395"/>
          <a:ext cx="2539866" cy="152391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Therapy/Prevention/Peer Support Services (City CSBs)</a:t>
          </a:r>
        </a:p>
      </dsp:txBody>
      <dsp:txXfrm>
        <a:off x="4193981" y="2223395"/>
        <a:ext cx="2539866" cy="1523919"/>
      </dsp:txXfrm>
    </dsp:sp>
    <dsp:sp modelId="{CF468C77-F062-42C0-832F-D31BC6E28096}">
      <dsp:nvSpPr>
        <dsp:cNvPr id="0" name=""/>
        <dsp:cNvSpPr/>
      </dsp:nvSpPr>
      <dsp:spPr>
        <a:xfrm>
          <a:off x="6987834" y="2223395"/>
          <a:ext cx="2539866" cy="152391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Referral to external partner to continue treatment</a:t>
          </a:r>
        </a:p>
        <a:p>
          <a:pPr marL="0" lvl="0" indent="0" algn="ctr" defTabSz="800100">
            <a:lnSpc>
              <a:spcPct val="90000"/>
            </a:lnSpc>
            <a:spcBef>
              <a:spcPct val="0"/>
            </a:spcBef>
            <a:spcAft>
              <a:spcPct val="35000"/>
            </a:spcAft>
            <a:buNone/>
          </a:pPr>
          <a:r>
            <a:rPr lang="en-US" sz="1800" kern="1200" dirty="0"/>
            <a:t>(CSBs and/or Sentara)</a:t>
          </a:r>
        </a:p>
      </dsp:txBody>
      <dsp:txXfrm>
        <a:off x="6987834" y="2223395"/>
        <a:ext cx="2539866" cy="15239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1D955-69D9-452B-9B06-74493503014D}">
      <dsp:nvSpPr>
        <dsp:cNvPr id="0" name=""/>
        <dsp:cNvSpPr/>
      </dsp:nvSpPr>
      <dsp:spPr>
        <a:xfrm>
          <a:off x="54" y="158642"/>
          <a:ext cx="5206495" cy="5760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Accomplished</a:t>
          </a:r>
        </a:p>
      </dsp:txBody>
      <dsp:txXfrm>
        <a:off x="54" y="158642"/>
        <a:ext cx="5206495" cy="576000"/>
      </dsp:txXfrm>
    </dsp:sp>
    <dsp:sp modelId="{E92D9A57-2272-4322-A43C-2ABC367CD27B}">
      <dsp:nvSpPr>
        <dsp:cNvPr id="0" name=""/>
        <dsp:cNvSpPr/>
      </dsp:nvSpPr>
      <dsp:spPr>
        <a:xfrm>
          <a:off x="54" y="734642"/>
          <a:ext cx="5206495" cy="351360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Named the project.</a:t>
          </a:r>
        </a:p>
        <a:p>
          <a:pPr marL="228600" lvl="1" indent="-228600" algn="l" defTabSz="889000">
            <a:lnSpc>
              <a:spcPct val="90000"/>
            </a:lnSpc>
            <a:spcBef>
              <a:spcPct val="0"/>
            </a:spcBef>
            <a:spcAft>
              <a:spcPct val="15000"/>
            </a:spcAft>
            <a:buChar char="•"/>
          </a:pPr>
          <a:r>
            <a:rPr lang="en-US" sz="2000" kern="1200" dirty="0"/>
            <a:t>Identified services.</a:t>
          </a:r>
        </a:p>
        <a:p>
          <a:pPr marL="228600" lvl="1" indent="-228600" algn="l" defTabSz="889000">
            <a:lnSpc>
              <a:spcPct val="90000"/>
            </a:lnSpc>
            <a:spcBef>
              <a:spcPct val="0"/>
            </a:spcBef>
            <a:spcAft>
              <a:spcPct val="15000"/>
            </a:spcAft>
            <a:buChar char="•"/>
          </a:pPr>
          <a:r>
            <a:rPr lang="en-US" sz="2000" kern="1200" dirty="0">
              <a:latin typeface="McKinsey Sans"/>
            </a:rPr>
            <a:t>Defined roles and responsibilities.</a:t>
          </a:r>
        </a:p>
        <a:p>
          <a:pPr marL="228600" lvl="1" indent="-228600" algn="l" defTabSz="889000">
            <a:lnSpc>
              <a:spcPct val="90000"/>
            </a:lnSpc>
            <a:spcBef>
              <a:spcPct val="0"/>
            </a:spcBef>
            <a:spcAft>
              <a:spcPct val="15000"/>
            </a:spcAft>
            <a:buChar char="•"/>
          </a:pPr>
          <a:r>
            <a:rPr lang="en-US" sz="2000" kern="1200" dirty="0">
              <a:latin typeface="McKinsey Sans"/>
            </a:rPr>
            <a:t>Drafted MOUs.</a:t>
          </a:r>
        </a:p>
        <a:p>
          <a:pPr marL="228600" lvl="1" indent="-228600" algn="l" defTabSz="889000">
            <a:lnSpc>
              <a:spcPct val="90000"/>
            </a:lnSpc>
            <a:spcBef>
              <a:spcPct val="0"/>
            </a:spcBef>
            <a:spcAft>
              <a:spcPct val="15000"/>
            </a:spcAft>
            <a:buChar char="•"/>
          </a:pPr>
          <a:r>
            <a:rPr lang="en-US" sz="2000" kern="1200" dirty="0">
              <a:latin typeface="McKinsey Sans"/>
            </a:rPr>
            <a:t>Selected provider of the mobile unit.</a:t>
          </a:r>
        </a:p>
        <a:p>
          <a:pPr marL="228600" lvl="1" indent="-228600" algn="l" defTabSz="889000">
            <a:lnSpc>
              <a:spcPct val="90000"/>
            </a:lnSpc>
            <a:spcBef>
              <a:spcPct val="0"/>
            </a:spcBef>
            <a:spcAft>
              <a:spcPct val="15000"/>
            </a:spcAft>
            <a:buChar char="•"/>
          </a:pPr>
          <a:r>
            <a:rPr lang="en-US" sz="2000" kern="1200" dirty="0">
              <a:latin typeface="McKinsey Sans"/>
            </a:rPr>
            <a:t>Mapped out mobile design.</a:t>
          </a:r>
        </a:p>
        <a:p>
          <a:pPr marL="228600" lvl="1" indent="-228600" algn="l" defTabSz="889000">
            <a:lnSpc>
              <a:spcPct val="90000"/>
            </a:lnSpc>
            <a:spcBef>
              <a:spcPct val="0"/>
            </a:spcBef>
            <a:spcAft>
              <a:spcPct val="15000"/>
            </a:spcAft>
            <a:buChar char="•"/>
          </a:pPr>
          <a:r>
            <a:rPr lang="en-US" sz="2000" kern="1200" dirty="0">
              <a:latin typeface="McKinsey Sans"/>
            </a:rPr>
            <a:t>Developed workflows and patient care path.</a:t>
          </a:r>
        </a:p>
        <a:p>
          <a:pPr marL="228600" lvl="1" indent="-228600" algn="l" defTabSz="889000">
            <a:lnSpc>
              <a:spcPct val="90000"/>
            </a:lnSpc>
            <a:spcBef>
              <a:spcPct val="0"/>
            </a:spcBef>
            <a:spcAft>
              <a:spcPct val="15000"/>
            </a:spcAft>
            <a:buChar char="•"/>
          </a:pPr>
          <a:r>
            <a:rPr lang="en-US" sz="2000" kern="1200" dirty="0">
              <a:latin typeface="McKinsey Sans"/>
            </a:rPr>
            <a:t>Identified initial locations for the vehicle.</a:t>
          </a:r>
        </a:p>
        <a:p>
          <a:pPr marL="228600" lvl="1" indent="-228600" algn="l" defTabSz="889000">
            <a:lnSpc>
              <a:spcPct val="90000"/>
            </a:lnSpc>
            <a:spcBef>
              <a:spcPct val="0"/>
            </a:spcBef>
            <a:spcAft>
              <a:spcPct val="15000"/>
            </a:spcAft>
            <a:buChar char="•"/>
          </a:pPr>
          <a:endParaRPr lang="en-US" sz="2000" kern="1200" dirty="0">
            <a:latin typeface="McKinsey Sans"/>
          </a:endParaRPr>
        </a:p>
        <a:p>
          <a:pPr marL="228600" lvl="1" indent="-228600" algn="l" defTabSz="889000">
            <a:lnSpc>
              <a:spcPct val="90000"/>
            </a:lnSpc>
            <a:spcBef>
              <a:spcPct val="0"/>
            </a:spcBef>
            <a:spcAft>
              <a:spcPct val="15000"/>
            </a:spcAft>
            <a:buChar char="•"/>
          </a:pPr>
          <a:endParaRPr lang="en-US" sz="2000" kern="1200" dirty="0">
            <a:latin typeface="McKinsey Sans"/>
          </a:endParaRPr>
        </a:p>
      </dsp:txBody>
      <dsp:txXfrm>
        <a:off x="54" y="734642"/>
        <a:ext cx="5206495" cy="3513600"/>
      </dsp:txXfrm>
    </dsp:sp>
    <dsp:sp modelId="{7A2B7170-B1AC-453C-9AF3-384984DC45C5}">
      <dsp:nvSpPr>
        <dsp:cNvPr id="0" name=""/>
        <dsp:cNvSpPr/>
      </dsp:nvSpPr>
      <dsp:spPr>
        <a:xfrm>
          <a:off x="5935459" y="158642"/>
          <a:ext cx="5206495" cy="576000"/>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Next Steps</a:t>
          </a:r>
        </a:p>
      </dsp:txBody>
      <dsp:txXfrm>
        <a:off x="5935459" y="158642"/>
        <a:ext cx="5206495" cy="576000"/>
      </dsp:txXfrm>
    </dsp:sp>
    <dsp:sp modelId="{2A6A8964-5FB0-4248-A78E-631955AAB5A9}">
      <dsp:nvSpPr>
        <dsp:cNvPr id="0" name=""/>
        <dsp:cNvSpPr/>
      </dsp:nvSpPr>
      <dsp:spPr>
        <a:xfrm>
          <a:off x="5935459" y="734642"/>
          <a:ext cx="5206495" cy="3513600"/>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McKinsey Sans"/>
              <a:cs typeface="Arial" panose="020B0604020202020204" pitchFamily="34" charset="0"/>
            </a:rPr>
            <a:t>MOU between Sentara and Va. Beach and other 4 cities.</a:t>
          </a:r>
          <a:endParaRPr lang="en-US" sz="2000" kern="1200" dirty="0"/>
        </a:p>
        <a:p>
          <a:pPr marL="228600" lvl="1" indent="-228600" algn="l" defTabSz="889000">
            <a:lnSpc>
              <a:spcPct val="90000"/>
            </a:lnSpc>
            <a:spcBef>
              <a:spcPct val="0"/>
            </a:spcBef>
            <a:spcAft>
              <a:spcPct val="15000"/>
            </a:spcAft>
            <a:buChar char="•"/>
          </a:pPr>
          <a:r>
            <a:rPr lang="en-US" sz="2000" kern="1200" dirty="0">
              <a:latin typeface="McKinsey Sans"/>
              <a:cs typeface="Arial" panose="020B0604020202020204" pitchFamily="34" charset="0"/>
            </a:rPr>
            <a:t>Final sign-off on mobile design.</a:t>
          </a:r>
        </a:p>
        <a:p>
          <a:pPr marL="228600" lvl="1" indent="-228600" algn="l" defTabSz="889000">
            <a:lnSpc>
              <a:spcPct val="90000"/>
            </a:lnSpc>
            <a:spcBef>
              <a:spcPct val="0"/>
            </a:spcBef>
            <a:spcAft>
              <a:spcPct val="15000"/>
            </a:spcAft>
            <a:buChar char="•"/>
          </a:pPr>
          <a:r>
            <a:rPr lang="en-US" sz="2000" kern="1200" dirty="0">
              <a:latin typeface="McKinsey Sans"/>
              <a:cs typeface="Arial" panose="020B0604020202020204" pitchFamily="34" charset="0"/>
            </a:rPr>
            <a:t>Finalize SOPs and workflows.</a:t>
          </a:r>
        </a:p>
        <a:p>
          <a:pPr marL="228600" lvl="1" indent="-228600" algn="l" defTabSz="889000">
            <a:lnSpc>
              <a:spcPct val="90000"/>
            </a:lnSpc>
            <a:spcBef>
              <a:spcPct val="0"/>
            </a:spcBef>
            <a:spcAft>
              <a:spcPct val="15000"/>
            </a:spcAft>
            <a:buChar char="•"/>
          </a:pPr>
          <a:r>
            <a:rPr lang="en-US" sz="2000" kern="1200">
              <a:latin typeface="McKinsey Sans"/>
              <a:cs typeface="Arial" panose="020B0604020202020204" pitchFamily="34" charset="0"/>
            </a:rPr>
            <a:t>Develop marketing plan.</a:t>
          </a:r>
          <a:endParaRPr lang="en-US" sz="2000" kern="1200" dirty="0">
            <a:latin typeface="McKinsey Sans"/>
            <a:cs typeface="Arial" panose="020B0604020202020204" pitchFamily="34" charset="0"/>
          </a:endParaRPr>
        </a:p>
        <a:p>
          <a:pPr marL="228600" lvl="1" indent="-228600" algn="l" defTabSz="889000">
            <a:lnSpc>
              <a:spcPct val="90000"/>
            </a:lnSpc>
            <a:spcBef>
              <a:spcPct val="0"/>
            </a:spcBef>
            <a:spcAft>
              <a:spcPct val="15000"/>
            </a:spcAft>
            <a:buChar char="•"/>
          </a:pPr>
          <a:r>
            <a:rPr lang="en-US" sz="2000" kern="1200" dirty="0">
              <a:latin typeface="McKinsey Sans"/>
              <a:cs typeface="Arial" panose="020B0604020202020204" pitchFamily="34" charset="0"/>
            </a:rPr>
            <a:t>Recruit staff.</a:t>
          </a:r>
        </a:p>
        <a:p>
          <a:pPr marL="228600" lvl="1" indent="-228600" algn="l" defTabSz="889000">
            <a:lnSpc>
              <a:spcPct val="90000"/>
            </a:lnSpc>
            <a:spcBef>
              <a:spcPct val="0"/>
            </a:spcBef>
            <a:spcAft>
              <a:spcPct val="15000"/>
            </a:spcAft>
            <a:buChar char="•"/>
          </a:pPr>
          <a:r>
            <a:rPr lang="en-US" sz="2000" kern="1200" dirty="0">
              <a:latin typeface="McKinsey Sans"/>
              <a:cs typeface="Arial" panose="020B0604020202020204" pitchFamily="34" charset="0"/>
            </a:rPr>
            <a:t>Lead community conversations in areas selected.</a:t>
          </a:r>
        </a:p>
      </dsp:txBody>
      <dsp:txXfrm>
        <a:off x="5935459" y="734642"/>
        <a:ext cx="5206495" cy="35136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7FDFEF8-6D9E-40A9-9ED6-EF9C0542B1FB}" type="datetimeFigureOut">
              <a:rPr lang="en-US" smtClean="0"/>
              <a:t>5/21/2025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ADBBE12-EDA0-49BF-AFFF-154AE2CB9246}" type="slidenum">
              <a:rPr lang="en-US" smtClean="0"/>
              <a:t>‹#›</a:t>
            </a:fld>
            <a:endParaRPr lang="en-US"/>
          </a:p>
        </p:txBody>
      </p:sp>
    </p:spTree>
    <p:extLst>
      <p:ext uri="{BB962C8B-B14F-4D97-AF65-F5344CB8AC3E}">
        <p14:creationId xmlns:p14="http://schemas.microsoft.com/office/powerpoint/2010/main" val="2881705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DBBE12-EDA0-49BF-AFFF-154AE2CB9246}" type="slidenum">
              <a:rPr lang="en-US" smtClean="0"/>
              <a:t>1</a:t>
            </a:fld>
            <a:endParaRPr lang="en-US"/>
          </a:p>
        </p:txBody>
      </p:sp>
    </p:spTree>
    <p:extLst>
      <p:ext uri="{BB962C8B-B14F-4D97-AF65-F5344CB8AC3E}">
        <p14:creationId xmlns:p14="http://schemas.microsoft.com/office/powerpoint/2010/main" val="183601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42284" rtl="0" eaLnBrk="1" fontAlgn="auto" latinLnBrk="0" hangingPunct="1">
              <a:lnSpc>
                <a:spcPct val="100000"/>
              </a:lnSpc>
              <a:spcBef>
                <a:spcPts val="1359"/>
              </a:spcBef>
              <a:spcAft>
                <a:spcPts val="0"/>
              </a:spcAft>
              <a:buClrTx/>
              <a:buSzTx/>
              <a:buFontTx/>
              <a:buNone/>
              <a:tabLst/>
              <a:defRPr/>
            </a:pPr>
            <a:endParaRPr lang="en-US" sz="1200">
              <a:latin typeface="Arial"/>
              <a:cs typeface="Aria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311272-80F8-4137-A93A-F69C65EDE4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048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6050B5-9208-40A7-A19C-A99290856B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2486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DBBE12-EDA0-49BF-AFFF-154AE2CB9246}" type="slidenum">
              <a:rPr lang="en-US" smtClean="0"/>
              <a:t>21</a:t>
            </a:fld>
            <a:endParaRPr lang="en-US"/>
          </a:p>
        </p:txBody>
      </p:sp>
    </p:spTree>
    <p:extLst>
      <p:ext uri="{BB962C8B-B14F-4D97-AF65-F5344CB8AC3E}">
        <p14:creationId xmlns:p14="http://schemas.microsoft.com/office/powerpoint/2010/main" val="984222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D50511C3-8BE8-4A75-B295-59E2C3C7F8EB}" type="datetime1">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850FD-0344-4992-964E-28115068E2C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489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8CBF2A-91DB-49C1-9B55-D6DA8C2944AF}" type="datetime1">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850FD-0344-4992-964E-28115068E2CF}" type="slidenum">
              <a:rPr lang="en-US" smtClean="0"/>
              <a:t>‹#›</a:t>
            </a:fld>
            <a:endParaRPr lang="en-US"/>
          </a:p>
        </p:txBody>
      </p:sp>
    </p:spTree>
    <p:extLst>
      <p:ext uri="{BB962C8B-B14F-4D97-AF65-F5344CB8AC3E}">
        <p14:creationId xmlns:p14="http://schemas.microsoft.com/office/powerpoint/2010/main" val="4183066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1B3CCE-092F-4BFE-949E-44B270EDA565}" type="datetime1">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850FD-0344-4992-964E-28115068E2CF}" type="slidenum">
              <a:rPr lang="en-US" smtClean="0"/>
              <a:t>‹#›</a:t>
            </a:fld>
            <a:endParaRPr lang="en-US"/>
          </a:p>
        </p:txBody>
      </p:sp>
    </p:spTree>
    <p:extLst>
      <p:ext uri="{BB962C8B-B14F-4D97-AF65-F5344CB8AC3E}">
        <p14:creationId xmlns:p14="http://schemas.microsoft.com/office/powerpoint/2010/main" val="2188417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B1AD32-01D3-4651-85AF-BA3A798BA4C1}" type="datetimeFigureOut">
              <a:rPr lang="en-US" smtClean="0"/>
              <a:t>5/21/2025</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F91F7964-B6CD-4022-980A-DE5785DD2BB0}"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00473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B1AD32-01D3-4651-85AF-BA3A798BA4C1}" type="datetimeFigureOut">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F7964-B6CD-4022-980A-DE5785DD2BB0}"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7606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B1AD32-01D3-4651-85AF-BA3A798BA4C1}" type="datetimeFigureOut">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F7964-B6CD-4022-980A-DE5785DD2BB0}"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90984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B1AD32-01D3-4651-85AF-BA3A798BA4C1}" type="datetimeFigureOut">
              <a:rPr lang="en-US" smtClean="0"/>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1F7964-B6CD-4022-980A-DE5785DD2BB0}"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31567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B1AD32-01D3-4651-85AF-BA3A798BA4C1}" type="datetimeFigureOut">
              <a:rPr lang="en-US" smtClean="0"/>
              <a:t>5/21/2025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1F7964-B6CD-4022-980A-DE5785DD2BB0}"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54220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B1AD32-01D3-4651-85AF-BA3A798BA4C1}" type="datetimeFigureOut">
              <a:rPr lang="en-US" smtClean="0"/>
              <a:t>5/21/2025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F7964-B6CD-4022-980A-DE5785DD2BB0}"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77150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B1AD32-01D3-4651-85AF-BA3A798BA4C1}" type="datetimeFigureOut">
              <a:rPr lang="en-US" smtClean="0"/>
              <a:t>5/21/2025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1F7964-B6CD-4022-980A-DE5785DD2BB0}" type="slidenum">
              <a:rPr lang="en-US" smtClean="0"/>
              <a:t>‹#›</a:t>
            </a:fld>
            <a:endParaRPr lang="en-US"/>
          </a:p>
        </p:txBody>
      </p:sp>
    </p:spTree>
    <p:extLst>
      <p:ext uri="{BB962C8B-B14F-4D97-AF65-F5344CB8AC3E}">
        <p14:creationId xmlns:p14="http://schemas.microsoft.com/office/powerpoint/2010/main" val="67727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B1AD32-01D3-4651-85AF-BA3A798BA4C1}" type="datetimeFigureOut">
              <a:rPr lang="en-US" smtClean="0"/>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1F7964-B6CD-4022-980A-DE5785DD2BB0}"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71238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F2327EC-3A99-38B8-CC3B-9BFAFFDE063A}"/>
              </a:ext>
            </a:extLst>
          </p:cNvPr>
          <p:cNvSpPr txBox="1"/>
          <p:nvPr userDrawn="1"/>
        </p:nvSpPr>
        <p:spPr>
          <a:xfrm>
            <a:off x="1097280" y="1515291"/>
            <a:ext cx="10058400" cy="369332"/>
          </a:xfrm>
          <a:prstGeom prst="rect">
            <a:avLst/>
          </a:prstGeom>
          <a:solidFill>
            <a:schemeClr val="bg1"/>
          </a:solidFill>
        </p:spPr>
        <p:txBody>
          <a:bodyPr wrap="square" rtlCol="0">
            <a:spAutoFit/>
          </a:bodyPr>
          <a:lstStyle/>
          <a:p>
            <a:endParaRPr lang="en-US" dirty="0"/>
          </a:p>
        </p:txBody>
      </p:sp>
      <p:sp>
        <p:nvSpPr>
          <p:cNvPr id="2" name="Title 1"/>
          <p:cNvSpPr>
            <a:spLocks noGrp="1"/>
          </p:cNvSpPr>
          <p:nvPr>
            <p:ph type="title"/>
          </p:nvPr>
        </p:nvSpPr>
        <p:spPr>
          <a:xfrm>
            <a:off x="1097280" y="286604"/>
            <a:ext cx="10058400" cy="860709"/>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9CD50B-6E38-47A1-9A92-F4E30EC3890A}" type="datetime1">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850FD-0344-4992-964E-28115068E2CF}" type="slidenum">
              <a:rPr lang="en-US" smtClean="0"/>
              <a:t>‹#›</a:t>
            </a:fld>
            <a:endParaRPr lang="en-US"/>
          </a:p>
        </p:txBody>
      </p:sp>
      <p:pic>
        <p:nvPicPr>
          <p:cNvPr id="7" name="Picture 6">
            <a:extLst>
              <a:ext uri="{FF2B5EF4-FFF2-40B4-BE49-F238E27FC236}">
                <a16:creationId xmlns:a16="http://schemas.microsoft.com/office/drawing/2014/main" id="{EF596614-C765-D830-D012-A651DAA71959}"/>
              </a:ext>
            </a:extLst>
          </p:cNvPr>
          <p:cNvPicPr>
            <a:picLocks noChangeAspect="1"/>
          </p:cNvPicPr>
          <p:nvPr userDrawn="1"/>
        </p:nvPicPr>
        <p:blipFill>
          <a:blip r:embed="rId2"/>
          <a:stretch>
            <a:fillRect/>
          </a:stretch>
        </p:blipFill>
        <p:spPr>
          <a:xfrm>
            <a:off x="0" y="8235"/>
            <a:ext cx="1041749" cy="936319"/>
          </a:xfrm>
          <a:prstGeom prst="rect">
            <a:avLst/>
          </a:prstGeom>
        </p:spPr>
      </p:pic>
      <p:cxnSp>
        <p:nvCxnSpPr>
          <p:cNvPr id="10" name="Straight Connector 9">
            <a:extLst>
              <a:ext uri="{FF2B5EF4-FFF2-40B4-BE49-F238E27FC236}">
                <a16:creationId xmlns:a16="http://schemas.microsoft.com/office/drawing/2014/main" id="{6B577E54-9110-8595-2AE8-3D65805AEF1E}"/>
              </a:ext>
            </a:extLst>
          </p:cNvPr>
          <p:cNvCxnSpPr/>
          <p:nvPr userDrawn="1"/>
        </p:nvCxnSpPr>
        <p:spPr>
          <a:xfrm>
            <a:off x="1097280" y="1210491"/>
            <a:ext cx="10058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12753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A6B1AD32-01D3-4651-85AF-BA3A798BA4C1}" type="datetimeFigureOut">
              <a:rPr lang="en-US" smtClean="0"/>
              <a:t>5/21/2025</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F91F7964-B6CD-4022-980A-DE5785DD2BB0}"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020387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B1AD32-01D3-4651-85AF-BA3A798BA4C1}" type="datetimeFigureOut">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F7964-B6CD-4022-980A-DE5785DD2BB0}"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58432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B1AD32-01D3-4651-85AF-BA3A798BA4C1}" type="datetimeFigureOut">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F7964-B6CD-4022-980A-DE5785DD2BB0}"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269794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wo Column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
            <a:ext cx="10515600" cy="1325033"/>
          </a:xfrm>
        </p:spPr>
        <p:txBody>
          <a:bodyPr>
            <a:noAutofit/>
          </a:bodyPr>
          <a:lstStyle>
            <a:lvl1pPr algn="l">
              <a:defRPr sz="3200"/>
            </a:lvl1pPr>
          </a:lstStyle>
          <a:p>
            <a:r>
              <a:rPr lang="en-US"/>
              <a:t>Click To Add Slide Title</a:t>
            </a:r>
          </a:p>
        </p:txBody>
      </p:sp>
      <p:sp>
        <p:nvSpPr>
          <p:cNvPr id="3" name="Content Placeholder 2"/>
          <p:cNvSpPr>
            <a:spLocks noGrp="1"/>
          </p:cNvSpPr>
          <p:nvPr>
            <p:ph sz="half" idx="1"/>
          </p:nvPr>
        </p:nvSpPr>
        <p:spPr>
          <a:xfrm>
            <a:off x="838200" y="1746899"/>
            <a:ext cx="5156200" cy="4349749"/>
          </a:xfrm>
        </p:spPr>
        <p:txBody>
          <a:bodyPr>
            <a:noAutofit/>
          </a:bodyPr>
          <a:lstStyle>
            <a:lvl1pPr marL="380990" indent="-380990" algn="l">
              <a:buFontTx/>
              <a:buBlip>
                <a:blip r:embed="rId2"/>
              </a:buBlip>
              <a:tabLst/>
              <a:defRPr sz="2400">
                <a:solidFill>
                  <a:schemeClr val="tx2"/>
                </a:solidFill>
              </a:defRPr>
            </a:lvl1pPr>
            <a:lvl2pPr marL="846646" indent="-237061">
              <a:buFont typeface="Arial" charset="0"/>
              <a:buChar char="•"/>
              <a:tabLst/>
              <a:defRPr sz="2133">
                <a:solidFill>
                  <a:schemeClr val="tx2"/>
                </a:solidFill>
              </a:defRPr>
            </a:lvl2pPr>
            <a:lvl3pPr marL="1454114" indent="-234945">
              <a:buFontTx/>
              <a:buBlip>
                <a:blip r:embed="rId3"/>
              </a:buBlip>
              <a:tabLst/>
              <a:defRPr sz="1867">
                <a:solidFill>
                  <a:schemeClr val="tx2"/>
                </a:solidFill>
              </a:defRPr>
            </a:lvl3pPr>
            <a:lvl4pPr marL="2063699" indent="-234945">
              <a:buFont typeface="Wingdings" charset="2"/>
              <a:buChar char="§"/>
              <a:tabLst/>
              <a:defRPr sz="1600">
                <a:solidFill>
                  <a:schemeClr val="tx2"/>
                </a:solidFill>
              </a:defRPr>
            </a:lvl4pPr>
            <a:lvl5pPr marL="2673284" indent="-234945">
              <a:buFont typeface="Wingdings" charset="2"/>
              <a:buChar char="§"/>
              <a:tabLst/>
              <a:defRPr sz="16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46899"/>
            <a:ext cx="5156200" cy="4349749"/>
          </a:xfrm>
        </p:spPr>
        <p:txBody>
          <a:bodyPr>
            <a:noAutofit/>
          </a:bodyPr>
          <a:lstStyle>
            <a:lvl1pPr marL="380990" indent="-380990" algn="l">
              <a:buFontTx/>
              <a:buBlip>
                <a:blip r:embed="rId2"/>
              </a:buBlip>
              <a:tabLst/>
              <a:defRPr sz="2400">
                <a:solidFill>
                  <a:schemeClr val="tx2"/>
                </a:solidFill>
              </a:defRPr>
            </a:lvl1pPr>
            <a:lvl2pPr marL="846646" indent="-237061" algn="l">
              <a:buFont typeface="Arial" charset="0"/>
              <a:buChar char="•"/>
              <a:tabLst/>
              <a:defRPr sz="2133">
                <a:solidFill>
                  <a:schemeClr val="tx2"/>
                </a:solidFill>
              </a:defRPr>
            </a:lvl2pPr>
            <a:lvl3pPr marL="1454114" indent="-234945" algn="l">
              <a:buFontTx/>
              <a:buBlip>
                <a:blip r:embed="rId3"/>
              </a:buBlip>
              <a:tabLst/>
              <a:defRPr sz="1867">
                <a:solidFill>
                  <a:schemeClr val="tx2"/>
                </a:solidFill>
              </a:defRPr>
            </a:lvl3pPr>
            <a:lvl4pPr marL="2063699" indent="-234945" algn="l">
              <a:buFont typeface="Wingdings" charset="2"/>
              <a:buChar char="§"/>
              <a:tabLst/>
              <a:defRPr sz="1600">
                <a:solidFill>
                  <a:schemeClr val="tx2"/>
                </a:solidFill>
              </a:defRPr>
            </a:lvl4pPr>
            <a:lvl5pPr marL="2673284" indent="-234945" algn="l">
              <a:buFont typeface="Wingdings" charset="2"/>
              <a:buChar char="§"/>
              <a:tabLst/>
              <a:defRPr sz="16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a:extLst>
              <a:ext uri="{FF2B5EF4-FFF2-40B4-BE49-F238E27FC236}">
                <a16:creationId xmlns:a16="http://schemas.microsoft.com/office/drawing/2014/main" id="{5DBA7737-E890-7245-AFC2-69624109A389}"/>
              </a:ext>
            </a:extLst>
          </p:cNvPr>
          <p:cNvSpPr>
            <a:spLocks noGrp="1"/>
          </p:cNvSpPr>
          <p:nvPr>
            <p:ph type="sldNum" sz="quarter" idx="4"/>
          </p:nvPr>
        </p:nvSpPr>
        <p:spPr>
          <a:xfrm>
            <a:off x="4722593" y="6518514"/>
            <a:ext cx="2743200" cy="366183"/>
          </a:xfrm>
          <a:prstGeom prst="rect">
            <a:avLst/>
          </a:prstGeom>
        </p:spPr>
        <p:txBody>
          <a:bodyPr vert="horz" lIns="91440" tIns="45720" rIns="91440" bIns="45720" rtlCol="0" anchor="ctr"/>
          <a:lstStyle>
            <a:lvl1pPr algn="ctr">
              <a:defRPr sz="1400">
                <a:solidFill>
                  <a:schemeClr val="bg1">
                    <a:lumMod val="85000"/>
                  </a:schemeClr>
                </a:solidFill>
              </a:defRPr>
            </a:lvl1pPr>
          </a:lstStyle>
          <a:p>
            <a:fld id="{9B39456E-6A9C-D646-9303-BAB628CAE014}" type="slidenum">
              <a:rPr lang="en-US" smtClean="0"/>
              <a:pPr/>
              <a:t>‹#›</a:t>
            </a:fld>
            <a:endParaRPr lang="en-US"/>
          </a:p>
        </p:txBody>
      </p:sp>
      <p:sp>
        <p:nvSpPr>
          <p:cNvPr id="6" name="Text Placeholder 8">
            <a:extLst>
              <a:ext uri="{FF2B5EF4-FFF2-40B4-BE49-F238E27FC236}">
                <a16:creationId xmlns:a16="http://schemas.microsoft.com/office/drawing/2014/main" id="{7BF7BCE1-1F7B-EA48-9ABE-6371A5B6F2D9}"/>
              </a:ext>
            </a:extLst>
          </p:cNvPr>
          <p:cNvSpPr>
            <a:spLocks noGrp="1"/>
          </p:cNvSpPr>
          <p:nvPr>
            <p:ph type="body" sz="quarter" idx="12" hasCustomPrompt="1"/>
          </p:nvPr>
        </p:nvSpPr>
        <p:spPr>
          <a:xfrm>
            <a:off x="838200" y="924985"/>
            <a:ext cx="10515600" cy="400049"/>
          </a:xfrm>
        </p:spPr>
        <p:txBody>
          <a:bodyPr/>
          <a:lstStyle>
            <a:lvl1pPr algn="l">
              <a:defRPr sz="2133" i="1">
                <a:solidFill>
                  <a:schemeClr val="accent2"/>
                </a:solidFill>
              </a:defRPr>
            </a:lvl1pPr>
          </a:lstStyle>
          <a:p>
            <a:pPr lvl="0"/>
            <a:r>
              <a:rPr lang="en-US"/>
              <a:t>Click to add subtitle</a:t>
            </a:r>
          </a:p>
        </p:txBody>
      </p:sp>
    </p:spTree>
    <p:extLst>
      <p:ext uri="{BB962C8B-B14F-4D97-AF65-F5344CB8AC3E}">
        <p14:creationId xmlns:p14="http://schemas.microsoft.com/office/powerpoint/2010/main" val="21353557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532F2-DD22-4BD5-A3BD-638B384A22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96999C-A7DF-4025-B641-3F5A3225FC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94F2B6-532E-4BAA-9D44-7B284AA8A96D}"/>
              </a:ext>
            </a:extLst>
          </p:cNvPr>
          <p:cNvSpPr>
            <a:spLocks noGrp="1"/>
          </p:cNvSpPr>
          <p:nvPr>
            <p:ph type="dt" sz="half" idx="10"/>
          </p:nvPr>
        </p:nvSpPr>
        <p:spPr/>
        <p:txBody>
          <a:bodyPr/>
          <a:lstStyle/>
          <a:p>
            <a:fld id="{18E2B3C6-8890-4C00-8DB5-9004036AE2D9}" type="datetimeFigureOut">
              <a:rPr lang="en-US" smtClean="0"/>
              <a:t>5/21/2025</a:t>
            </a:fld>
            <a:endParaRPr lang="en-US"/>
          </a:p>
        </p:txBody>
      </p:sp>
      <p:sp>
        <p:nvSpPr>
          <p:cNvPr id="5" name="Footer Placeholder 4">
            <a:extLst>
              <a:ext uri="{FF2B5EF4-FFF2-40B4-BE49-F238E27FC236}">
                <a16:creationId xmlns:a16="http://schemas.microsoft.com/office/drawing/2014/main" id="{66D7AC0A-896D-4765-BD74-6629211045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71E457-4BDE-448C-A833-68ADFC607649}"/>
              </a:ext>
            </a:extLst>
          </p:cNvPr>
          <p:cNvSpPr>
            <a:spLocks noGrp="1"/>
          </p:cNvSpPr>
          <p:nvPr>
            <p:ph type="sldNum" sz="quarter" idx="12"/>
          </p:nvPr>
        </p:nvSpPr>
        <p:spPr/>
        <p:txBody>
          <a:bodyPr/>
          <a:lstStyle/>
          <a:p>
            <a:fld id="{4281F4B9-1311-4046-89F4-762D43BFC054}" type="slidenum">
              <a:rPr lang="en-US" smtClean="0"/>
              <a:t>‹#›</a:t>
            </a:fld>
            <a:endParaRPr lang="en-US"/>
          </a:p>
        </p:txBody>
      </p:sp>
    </p:spTree>
    <p:extLst>
      <p:ext uri="{BB962C8B-B14F-4D97-AF65-F5344CB8AC3E}">
        <p14:creationId xmlns:p14="http://schemas.microsoft.com/office/powerpoint/2010/main" val="22351422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607A8-0283-4CA9-96B3-4B22F71DFD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941229-4BA4-4378-891F-B35FFCFBB7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D9226B-DCF7-4F27-8083-234606CBD3C2}"/>
              </a:ext>
            </a:extLst>
          </p:cNvPr>
          <p:cNvSpPr>
            <a:spLocks noGrp="1"/>
          </p:cNvSpPr>
          <p:nvPr>
            <p:ph type="dt" sz="half" idx="10"/>
          </p:nvPr>
        </p:nvSpPr>
        <p:spPr/>
        <p:txBody>
          <a:bodyPr/>
          <a:lstStyle/>
          <a:p>
            <a:fld id="{18E2B3C6-8890-4C00-8DB5-9004036AE2D9}" type="datetimeFigureOut">
              <a:rPr lang="en-US" smtClean="0"/>
              <a:t>5/21/2025</a:t>
            </a:fld>
            <a:endParaRPr lang="en-US"/>
          </a:p>
        </p:txBody>
      </p:sp>
      <p:sp>
        <p:nvSpPr>
          <p:cNvPr id="5" name="Footer Placeholder 4">
            <a:extLst>
              <a:ext uri="{FF2B5EF4-FFF2-40B4-BE49-F238E27FC236}">
                <a16:creationId xmlns:a16="http://schemas.microsoft.com/office/drawing/2014/main" id="{F70D33E5-95BC-42F8-B577-AEE7A5ECE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C49931-FC23-47E7-9725-4DE8259353DA}"/>
              </a:ext>
            </a:extLst>
          </p:cNvPr>
          <p:cNvSpPr>
            <a:spLocks noGrp="1"/>
          </p:cNvSpPr>
          <p:nvPr>
            <p:ph type="sldNum" sz="quarter" idx="12"/>
          </p:nvPr>
        </p:nvSpPr>
        <p:spPr/>
        <p:txBody>
          <a:bodyPr/>
          <a:lstStyle/>
          <a:p>
            <a:fld id="{4281F4B9-1311-4046-89F4-762D43BFC054}" type="slidenum">
              <a:rPr lang="en-US" smtClean="0"/>
              <a:t>‹#›</a:t>
            </a:fld>
            <a:endParaRPr lang="en-US"/>
          </a:p>
        </p:txBody>
      </p:sp>
    </p:spTree>
    <p:extLst>
      <p:ext uri="{BB962C8B-B14F-4D97-AF65-F5344CB8AC3E}">
        <p14:creationId xmlns:p14="http://schemas.microsoft.com/office/powerpoint/2010/main" val="28892863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657D5-AB69-49F0-88AD-16FBC96FE2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2A2B27-548D-45A0-85D9-222E00F16F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29742B-3E09-4D32-982E-E40D090E24D2}"/>
              </a:ext>
            </a:extLst>
          </p:cNvPr>
          <p:cNvSpPr>
            <a:spLocks noGrp="1"/>
          </p:cNvSpPr>
          <p:nvPr>
            <p:ph type="dt" sz="half" idx="10"/>
          </p:nvPr>
        </p:nvSpPr>
        <p:spPr/>
        <p:txBody>
          <a:bodyPr/>
          <a:lstStyle/>
          <a:p>
            <a:fld id="{18E2B3C6-8890-4C00-8DB5-9004036AE2D9}" type="datetimeFigureOut">
              <a:rPr lang="en-US" smtClean="0"/>
              <a:t>5/21/2025</a:t>
            </a:fld>
            <a:endParaRPr lang="en-US"/>
          </a:p>
        </p:txBody>
      </p:sp>
      <p:sp>
        <p:nvSpPr>
          <p:cNvPr id="5" name="Footer Placeholder 4">
            <a:extLst>
              <a:ext uri="{FF2B5EF4-FFF2-40B4-BE49-F238E27FC236}">
                <a16:creationId xmlns:a16="http://schemas.microsoft.com/office/drawing/2014/main" id="{BECEFA75-B803-4147-B146-A156F47FE4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FAFAC9-B08C-4A49-B45D-6165F3B45DC3}"/>
              </a:ext>
            </a:extLst>
          </p:cNvPr>
          <p:cNvSpPr>
            <a:spLocks noGrp="1"/>
          </p:cNvSpPr>
          <p:nvPr>
            <p:ph type="sldNum" sz="quarter" idx="12"/>
          </p:nvPr>
        </p:nvSpPr>
        <p:spPr/>
        <p:txBody>
          <a:bodyPr/>
          <a:lstStyle/>
          <a:p>
            <a:fld id="{4281F4B9-1311-4046-89F4-762D43BFC054}" type="slidenum">
              <a:rPr lang="en-US" smtClean="0"/>
              <a:t>‹#›</a:t>
            </a:fld>
            <a:endParaRPr lang="en-US"/>
          </a:p>
        </p:txBody>
      </p:sp>
    </p:spTree>
    <p:extLst>
      <p:ext uri="{BB962C8B-B14F-4D97-AF65-F5344CB8AC3E}">
        <p14:creationId xmlns:p14="http://schemas.microsoft.com/office/powerpoint/2010/main" val="26906246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A6999-0612-4854-AE54-0002393692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98AF6-7007-4CA8-B85C-549AEFF1F5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ED534A-1AC0-4D41-9823-C79A354979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F9CDA1-9392-4FB2-8398-9F776CEF149F}"/>
              </a:ext>
            </a:extLst>
          </p:cNvPr>
          <p:cNvSpPr>
            <a:spLocks noGrp="1"/>
          </p:cNvSpPr>
          <p:nvPr>
            <p:ph type="dt" sz="half" idx="10"/>
          </p:nvPr>
        </p:nvSpPr>
        <p:spPr/>
        <p:txBody>
          <a:bodyPr/>
          <a:lstStyle/>
          <a:p>
            <a:fld id="{18E2B3C6-8890-4C00-8DB5-9004036AE2D9}" type="datetimeFigureOut">
              <a:rPr lang="en-US" smtClean="0"/>
              <a:t>5/21/2025</a:t>
            </a:fld>
            <a:endParaRPr lang="en-US"/>
          </a:p>
        </p:txBody>
      </p:sp>
      <p:sp>
        <p:nvSpPr>
          <p:cNvPr id="6" name="Footer Placeholder 5">
            <a:extLst>
              <a:ext uri="{FF2B5EF4-FFF2-40B4-BE49-F238E27FC236}">
                <a16:creationId xmlns:a16="http://schemas.microsoft.com/office/drawing/2014/main" id="{446019D7-5CDB-4D17-97D0-E43CFC2BEC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9B2449-5C17-4B25-8937-1A8896779C2B}"/>
              </a:ext>
            </a:extLst>
          </p:cNvPr>
          <p:cNvSpPr>
            <a:spLocks noGrp="1"/>
          </p:cNvSpPr>
          <p:nvPr>
            <p:ph type="sldNum" sz="quarter" idx="12"/>
          </p:nvPr>
        </p:nvSpPr>
        <p:spPr/>
        <p:txBody>
          <a:bodyPr/>
          <a:lstStyle/>
          <a:p>
            <a:fld id="{4281F4B9-1311-4046-89F4-762D43BFC054}" type="slidenum">
              <a:rPr lang="en-US" smtClean="0"/>
              <a:t>‹#›</a:t>
            </a:fld>
            <a:endParaRPr lang="en-US"/>
          </a:p>
        </p:txBody>
      </p:sp>
    </p:spTree>
    <p:extLst>
      <p:ext uri="{BB962C8B-B14F-4D97-AF65-F5344CB8AC3E}">
        <p14:creationId xmlns:p14="http://schemas.microsoft.com/office/powerpoint/2010/main" val="2791694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8369C-0B74-44B7-B7BB-AC52C1CB6D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FCFCDC-C3D8-4489-BA2D-03B596A91F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68C11E-A9E1-436C-9247-6285DF87EC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78C6D8-7062-4782-AD51-47994351A9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504BDA-DEEF-460A-8536-6850A3EC6B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D23806-DADD-45C3-9394-69C3E0EA6FF1}"/>
              </a:ext>
            </a:extLst>
          </p:cNvPr>
          <p:cNvSpPr>
            <a:spLocks noGrp="1"/>
          </p:cNvSpPr>
          <p:nvPr>
            <p:ph type="dt" sz="half" idx="10"/>
          </p:nvPr>
        </p:nvSpPr>
        <p:spPr/>
        <p:txBody>
          <a:bodyPr/>
          <a:lstStyle/>
          <a:p>
            <a:fld id="{18E2B3C6-8890-4C00-8DB5-9004036AE2D9}" type="datetimeFigureOut">
              <a:rPr lang="en-US" smtClean="0"/>
              <a:t>5/21/2025</a:t>
            </a:fld>
            <a:endParaRPr lang="en-US"/>
          </a:p>
        </p:txBody>
      </p:sp>
      <p:sp>
        <p:nvSpPr>
          <p:cNvPr id="8" name="Footer Placeholder 7">
            <a:extLst>
              <a:ext uri="{FF2B5EF4-FFF2-40B4-BE49-F238E27FC236}">
                <a16:creationId xmlns:a16="http://schemas.microsoft.com/office/drawing/2014/main" id="{EBED24F5-25F2-4778-9F00-3CFD16C3C0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EB10F1-5BD8-41B9-9FBE-263448C38C9D}"/>
              </a:ext>
            </a:extLst>
          </p:cNvPr>
          <p:cNvSpPr>
            <a:spLocks noGrp="1"/>
          </p:cNvSpPr>
          <p:nvPr>
            <p:ph type="sldNum" sz="quarter" idx="12"/>
          </p:nvPr>
        </p:nvSpPr>
        <p:spPr/>
        <p:txBody>
          <a:bodyPr/>
          <a:lstStyle/>
          <a:p>
            <a:fld id="{4281F4B9-1311-4046-89F4-762D43BFC054}" type="slidenum">
              <a:rPr lang="en-US" smtClean="0"/>
              <a:t>‹#›</a:t>
            </a:fld>
            <a:endParaRPr lang="en-US"/>
          </a:p>
        </p:txBody>
      </p:sp>
    </p:spTree>
    <p:extLst>
      <p:ext uri="{BB962C8B-B14F-4D97-AF65-F5344CB8AC3E}">
        <p14:creationId xmlns:p14="http://schemas.microsoft.com/office/powerpoint/2010/main" val="12087807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26CBA-6619-468A-90BE-0765875598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891EBA-5855-4673-B236-CC2F80C2BE12}"/>
              </a:ext>
            </a:extLst>
          </p:cNvPr>
          <p:cNvSpPr>
            <a:spLocks noGrp="1"/>
          </p:cNvSpPr>
          <p:nvPr>
            <p:ph type="dt" sz="half" idx="10"/>
          </p:nvPr>
        </p:nvSpPr>
        <p:spPr/>
        <p:txBody>
          <a:bodyPr/>
          <a:lstStyle/>
          <a:p>
            <a:fld id="{18E2B3C6-8890-4C00-8DB5-9004036AE2D9}" type="datetimeFigureOut">
              <a:rPr lang="en-US" smtClean="0"/>
              <a:t>5/21/2025</a:t>
            </a:fld>
            <a:endParaRPr lang="en-US"/>
          </a:p>
        </p:txBody>
      </p:sp>
      <p:sp>
        <p:nvSpPr>
          <p:cNvPr id="4" name="Footer Placeholder 3">
            <a:extLst>
              <a:ext uri="{FF2B5EF4-FFF2-40B4-BE49-F238E27FC236}">
                <a16:creationId xmlns:a16="http://schemas.microsoft.com/office/drawing/2014/main" id="{8698CBAC-AFDF-466F-A23E-6C2E19700A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D24364-619D-482F-ADAB-6995E41827E2}"/>
              </a:ext>
            </a:extLst>
          </p:cNvPr>
          <p:cNvSpPr>
            <a:spLocks noGrp="1"/>
          </p:cNvSpPr>
          <p:nvPr>
            <p:ph type="sldNum" sz="quarter" idx="12"/>
          </p:nvPr>
        </p:nvSpPr>
        <p:spPr/>
        <p:txBody>
          <a:bodyPr/>
          <a:lstStyle/>
          <a:p>
            <a:fld id="{4281F4B9-1311-4046-89F4-762D43BFC054}" type="slidenum">
              <a:rPr lang="en-US" smtClean="0"/>
              <a:t>‹#›</a:t>
            </a:fld>
            <a:endParaRPr lang="en-US"/>
          </a:p>
        </p:txBody>
      </p:sp>
    </p:spTree>
    <p:extLst>
      <p:ext uri="{BB962C8B-B14F-4D97-AF65-F5344CB8AC3E}">
        <p14:creationId xmlns:p14="http://schemas.microsoft.com/office/powerpoint/2010/main" val="3662733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088EC4-502F-4DB6-8CB9-5B66F444D057}" type="datetime1">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850FD-0344-4992-964E-28115068E2C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24366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C53C47-86A4-4CE1-A10A-C07510B13A72}"/>
              </a:ext>
            </a:extLst>
          </p:cNvPr>
          <p:cNvSpPr>
            <a:spLocks noGrp="1"/>
          </p:cNvSpPr>
          <p:nvPr>
            <p:ph type="dt" sz="half" idx="10"/>
          </p:nvPr>
        </p:nvSpPr>
        <p:spPr/>
        <p:txBody>
          <a:bodyPr/>
          <a:lstStyle/>
          <a:p>
            <a:fld id="{18E2B3C6-8890-4C00-8DB5-9004036AE2D9}" type="datetimeFigureOut">
              <a:rPr lang="en-US" smtClean="0"/>
              <a:t>5/21/2025</a:t>
            </a:fld>
            <a:endParaRPr lang="en-US"/>
          </a:p>
        </p:txBody>
      </p:sp>
      <p:sp>
        <p:nvSpPr>
          <p:cNvPr id="3" name="Footer Placeholder 2">
            <a:extLst>
              <a:ext uri="{FF2B5EF4-FFF2-40B4-BE49-F238E27FC236}">
                <a16:creationId xmlns:a16="http://schemas.microsoft.com/office/drawing/2014/main" id="{55D06E41-5B9C-4BEA-9C37-F1CE485CC8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2E463C-581E-493B-9F36-8113642171CE}"/>
              </a:ext>
            </a:extLst>
          </p:cNvPr>
          <p:cNvSpPr>
            <a:spLocks noGrp="1"/>
          </p:cNvSpPr>
          <p:nvPr>
            <p:ph type="sldNum" sz="quarter" idx="12"/>
          </p:nvPr>
        </p:nvSpPr>
        <p:spPr/>
        <p:txBody>
          <a:bodyPr/>
          <a:lstStyle/>
          <a:p>
            <a:fld id="{4281F4B9-1311-4046-89F4-762D43BFC054}" type="slidenum">
              <a:rPr lang="en-US" smtClean="0"/>
              <a:t>‹#›</a:t>
            </a:fld>
            <a:endParaRPr lang="en-US"/>
          </a:p>
        </p:txBody>
      </p:sp>
    </p:spTree>
    <p:extLst>
      <p:ext uri="{BB962C8B-B14F-4D97-AF65-F5344CB8AC3E}">
        <p14:creationId xmlns:p14="http://schemas.microsoft.com/office/powerpoint/2010/main" val="7840938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26025-6B49-4DBC-9493-8140D7CED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69FF11-7F92-40F7-B412-D6BAF1629E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DF3018-0436-4680-8B9A-8F4629F05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EE3C60-643A-46A7-B9B4-30731DC6D0A8}"/>
              </a:ext>
            </a:extLst>
          </p:cNvPr>
          <p:cNvSpPr>
            <a:spLocks noGrp="1"/>
          </p:cNvSpPr>
          <p:nvPr>
            <p:ph type="dt" sz="half" idx="10"/>
          </p:nvPr>
        </p:nvSpPr>
        <p:spPr/>
        <p:txBody>
          <a:bodyPr/>
          <a:lstStyle/>
          <a:p>
            <a:fld id="{18E2B3C6-8890-4C00-8DB5-9004036AE2D9}" type="datetimeFigureOut">
              <a:rPr lang="en-US" smtClean="0"/>
              <a:t>5/21/2025</a:t>
            </a:fld>
            <a:endParaRPr lang="en-US"/>
          </a:p>
        </p:txBody>
      </p:sp>
      <p:sp>
        <p:nvSpPr>
          <p:cNvPr id="6" name="Footer Placeholder 5">
            <a:extLst>
              <a:ext uri="{FF2B5EF4-FFF2-40B4-BE49-F238E27FC236}">
                <a16:creationId xmlns:a16="http://schemas.microsoft.com/office/drawing/2014/main" id="{C53AD562-C1A1-4389-8CFD-EAB0EF1DCA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5397AF-59A6-473B-8C40-6865180F8028}"/>
              </a:ext>
            </a:extLst>
          </p:cNvPr>
          <p:cNvSpPr>
            <a:spLocks noGrp="1"/>
          </p:cNvSpPr>
          <p:nvPr>
            <p:ph type="sldNum" sz="quarter" idx="12"/>
          </p:nvPr>
        </p:nvSpPr>
        <p:spPr/>
        <p:txBody>
          <a:bodyPr/>
          <a:lstStyle/>
          <a:p>
            <a:fld id="{4281F4B9-1311-4046-89F4-762D43BFC054}" type="slidenum">
              <a:rPr lang="en-US" smtClean="0"/>
              <a:t>‹#›</a:t>
            </a:fld>
            <a:endParaRPr lang="en-US"/>
          </a:p>
        </p:txBody>
      </p:sp>
    </p:spTree>
    <p:extLst>
      <p:ext uri="{BB962C8B-B14F-4D97-AF65-F5344CB8AC3E}">
        <p14:creationId xmlns:p14="http://schemas.microsoft.com/office/powerpoint/2010/main" val="20455800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CB1F2-94DA-4146-B961-2496D54F8A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C9B498-649A-4D9B-9DD9-4AB4D284F2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E580C4-A648-4F47-9BF5-4FFEEE1418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677A34-2BFA-4F02-9971-8CFFD8BBDBC8}"/>
              </a:ext>
            </a:extLst>
          </p:cNvPr>
          <p:cNvSpPr>
            <a:spLocks noGrp="1"/>
          </p:cNvSpPr>
          <p:nvPr>
            <p:ph type="dt" sz="half" idx="10"/>
          </p:nvPr>
        </p:nvSpPr>
        <p:spPr/>
        <p:txBody>
          <a:bodyPr/>
          <a:lstStyle/>
          <a:p>
            <a:fld id="{18E2B3C6-8890-4C00-8DB5-9004036AE2D9}" type="datetimeFigureOut">
              <a:rPr lang="en-US" smtClean="0"/>
              <a:t>5/21/2025</a:t>
            </a:fld>
            <a:endParaRPr lang="en-US"/>
          </a:p>
        </p:txBody>
      </p:sp>
      <p:sp>
        <p:nvSpPr>
          <p:cNvPr id="6" name="Footer Placeholder 5">
            <a:extLst>
              <a:ext uri="{FF2B5EF4-FFF2-40B4-BE49-F238E27FC236}">
                <a16:creationId xmlns:a16="http://schemas.microsoft.com/office/drawing/2014/main" id="{DFF66678-A527-4730-8227-2BAB97B921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4462B9-8582-4BEB-B1CC-015417168E87}"/>
              </a:ext>
            </a:extLst>
          </p:cNvPr>
          <p:cNvSpPr>
            <a:spLocks noGrp="1"/>
          </p:cNvSpPr>
          <p:nvPr>
            <p:ph type="sldNum" sz="quarter" idx="12"/>
          </p:nvPr>
        </p:nvSpPr>
        <p:spPr/>
        <p:txBody>
          <a:bodyPr/>
          <a:lstStyle/>
          <a:p>
            <a:fld id="{4281F4B9-1311-4046-89F4-762D43BFC054}" type="slidenum">
              <a:rPr lang="en-US" smtClean="0"/>
              <a:t>‹#›</a:t>
            </a:fld>
            <a:endParaRPr lang="en-US"/>
          </a:p>
        </p:txBody>
      </p:sp>
    </p:spTree>
    <p:extLst>
      <p:ext uri="{BB962C8B-B14F-4D97-AF65-F5344CB8AC3E}">
        <p14:creationId xmlns:p14="http://schemas.microsoft.com/office/powerpoint/2010/main" val="8800292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D8E65-8362-432F-9FE1-9FC83AB46A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CFC0C0-ED36-47A0-A333-3B5189008D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2D156-9F7F-43C5-85AC-A7056F3BD722}"/>
              </a:ext>
            </a:extLst>
          </p:cNvPr>
          <p:cNvSpPr>
            <a:spLocks noGrp="1"/>
          </p:cNvSpPr>
          <p:nvPr>
            <p:ph type="dt" sz="half" idx="10"/>
          </p:nvPr>
        </p:nvSpPr>
        <p:spPr/>
        <p:txBody>
          <a:bodyPr/>
          <a:lstStyle/>
          <a:p>
            <a:fld id="{18E2B3C6-8890-4C00-8DB5-9004036AE2D9}" type="datetimeFigureOut">
              <a:rPr lang="en-US" smtClean="0"/>
              <a:t>5/21/2025</a:t>
            </a:fld>
            <a:endParaRPr lang="en-US"/>
          </a:p>
        </p:txBody>
      </p:sp>
      <p:sp>
        <p:nvSpPr>
          <p:cNvPr id="5" name="Footer Placeholder 4">
            <a:extLst>
              <a:ext uri="{FF2B5EF4-FFF2-40B4-BE49-F238E27FC236}">
                <a16:creationId xmlns:a16="http://schemas.microsoft.com/office/drawing/2014/main" id="{2C4FB77D-CF90-4376-A28E-2D2378D190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B6D480-EF6F-4CCE-9A57-6D25A3380B24}"/>
              </a:ext>
            </a:extLst>
          </p:cNvPr>
          <p:cNvSpPr>
            <a:spLocks noGrp="1"/>
          </p:cNvSpPr>
          <p:nvPr>
            <p:ph type="sldNum" sz="quarter" idx="12"/>
          </p:nvPr>
        </p:nvSpPr>
        <p:spPr/>
        <p:txBody>
          <a:bodyPr/>
          <a:lstStyle/>
          <a:p>
            <a:fld id="{4281F4B9-1311-4046-89F4-762D43BFC054}" type="slidenum">
              <a:rPr lang="en-US" smtClean="0"/>
              <a:t>‹#›</a:t>
            </a:fld>
            <a:endParaRPr lang="en-US"/>
          </a:p>
        </p:txBody>
      </p:sp>
    </p:spTree>
    <p:extLst>
      <p:ext uri="{BB962C8B-B14F-4D97-AF65-F5344CB8AC3E}">
        <p14:creationId xmlns:p14="http://schemas.microsoft.com/office/powerpoint/2010/main" val="6320780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15BD95-6A6E-426C-A03B-BB5824B28C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5779E9-0F19-4DE9-A41F-A6471E289A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B5583D-05CE-4A9A-8921-2E23874F91F7}"/>
              </a:ext>
            </a:extLst>
          </p:cNvPr>
          <p:cNvSpPr>
            <a:spLocks noGrp="1"/>
          </p:cNvSpPr>
          <p:nvPr>
            <p:ph type="dt" sz="half" idx="10"/>
          </p:nvPr>
        </p:nvSpPr>
        <p:spPr/>
        <p:txBody>
          <a:bodyPr/>
          <a:lstStyle/>
          <a:p>
            <a:fld id="{18E2B3C6-8890-4C00-8DB5-9004036AE2D9}" type="datetimeFigureOut">
              <a:rPr lang="en-US" smtClean="0"/>
              <a:t>5/21/2025</a:t>
            </a:fld>
            <a:endParaRPr lang="en-US"/>
          </a:p>
        </p:txBody>
      </p:sp>
      <p:sp>
        <p:nvSpPr>
          <p:cNvPr id="5" name="Footer Placeholder 4">
            <a:extLst>
              <a:ext uri="{FF2B5EF4-FFF2-40B4-BE49-F238E27FC236}">
                <a16:creationId xmlns:a16="http://schemas.microsoft.com/office/drawing/2014/main" id="{834ED62E-A6CD-4752-9508-22BCBD01B6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D13829-3A9F-4DE6-B98D-44A0063322AC}"/>
              </a:ext>
            </a:extLst>
          </p:cNvPr>
          <p:cNvSpPr>
            <a:spLocks noGrp="1"/>
          </p:cNvSpPr>
          <p:nvPr>
            <p:ph type="sldNum" sz="quarter" idx="12"/>
          </p:nvPr>
        </p:nvSpPr>
        <p:spPr/>
        <p:txBody>
          <a:bodyPr/>
          <a:lstStyle/>
          <a:p>
            <a:fld id="{4281F4B9-1311-4046-89F4-762D43BFC054}" type="slidenum">
              <a:rPr lang="en-US" smtClean="0"/>
              <a:t>‹#›</a:t>
            </a:fld>
            <a:endParaRPr lang="en-US"/>
          </a:p>
        </p:txBody>
      </p:sp>
    </p:spTree>
    <p:extLst>
      <p:ext uri="{BB962C8B-B14F-4D97-AF65-F5344CB8AC3E}">
        <p14:creationId xmlns:p14="http://schemas.microsoft.com/office/powerpoint/2010/main" val="1912557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F62AFE-BC45-4046-BDE9-A0EDE2BE5A65}" type="datetime1">
              <a:rPr lang="en-US" smtClean="0"/>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850FD-0344-4992-964E-28115068E2CF}" type="slidenum">
              <a:rPr lang="en-US" smtClean="0"/>
              <a:t>‹#›</a:t>
            </a:fld>
            <a:endParaRPr lang="en-US"/>
          </a:p>
        </p:txBody>
      </p:sp>
    </p:spTree>
    <p:extLst>
      <p:ext uri="{BB962C8B-B14F-4D97-AF65-F5344CB8AC3E}">
        <p14:creationId xmlns:p14="http://schemas.microsoft.com/office/powerpoint/2010/main" val="3920915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EE03F2-1BA1-49D6-8971-5B07E9504475}" type="datetime1">
              <a:rPr lang="en-US" smtClean="0"/>
              <a:t>5/21/2025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E850FD-0344-4992-964E-28115068E2CF}" type="slidenum">
              <a:rPr lang="en-US" smtClean="0"/>
              <a:t>‹#›</a:t>
            </a:fld>
            <a:endParaRPr lang="en-US"/>
          </a:p>
        </p:txBody>
      </p:sp>
    </p:spTree>
    <p:extLst>
      <p:ext uri="{BB962C8B-B14F-4D97-AF65-F5344CB8AC3E}">
        <p14:creationId xmlns:p14="http://schemas.microsoft.com/office/powerpoint/2010/main" val="4198847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A2C0354-D945-45A3-B036-03D212F14517}" type="datetime1">
              <a:rPr lang="en-US" smtClean="0"/>
              <a:t>5/21/2025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E850FD-0344-4992-964E-28115068E2CF}" type="slidenum">
              <a:rPr lang="en-US" smtClean="0"/>
              <a:t>‹#›</a:t>
            </a:fld>
            <a:endParaRPr lang="en-US"/>
          </a:p>
        </p:txBody>
      </p:sp>
    </p:spTree>
    <p:extLst>
      <p:ext uri="{BB962C8B-B14F-4D97-AF65-F5344CB8AC3E}">
        <p14:creationId xmlns:p14="http://schemas.microsoft.com/office/powerpoint/2010/main" val="402689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6B5991B-52AF-4619-ADAD-B9A49C92007C}" type="datetime1">
              <a:rPr lang="en-US" smtClean="0"/>
              <a:t>5/21/2025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AE850FD-0344-4992-964E-28115068E2CF}" type="slidenum">
              <a:rPr lang="en-US" smtClean="0"/>
              <a:t>‹#›</a:t>
            </a:fld>
            <a:endParaRPr lang="en-US"/>
          </a:p>
        </p:txBody>
      </p:sp>
    </p:spTree>
    <p:extLst>
      <p:ext uri="{BB962C8B-B14F-4D97-AF65-F5344CB8AC3E}">
        <p14:creationId xmlns:p14="http://schemas.microsoft.com/office/powerpoint/2010/main" val="3529402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CE32383-CF7E-4703-92F7-FC2B05087BC8}" type="datetime1">
              <a:rPr lang="en-US" smtClean="0"/>
              <a:t>5/21/2025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AE850FD-0344-4992-964E-28115068E2CF}" type="slidenum">
              <a:rPr lang="en-US" smtClean="0"/>
              <a:t>‹#›</a:t>
            </a:fld>
            <a:endParaRPr lang="en-US"/>
          </a:p>
        </p:txBody>
      </p:sp>
    </p:spTree>
    <p:extLst>
      <p:ext uri="{BB962C8B-B14F-4D97-AF65-F5344CB8AC3E}">
        <p14:creationId xmlns:p14="http://schemas.microsoft.com/office/powerpoint/2010/main" val="997853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D6B0A9-4E3D-4301-9BD4-EA444FE8ABF9}" type="datetime1">
              <a:rPr lang="en-US" smtClean="0"/>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850FD-0344-4992-964E-28115068E2CF}" type="slidenum">
              <a:rPr lang="en-US" smtClean="0"/>
              <a:t>‹#›</a:t>
            </a:fld>
            <a:endParaRPr lang="en-US"/>
          </a:p>
        </p:txBody>
      </p:sp>
    </p:spTree>
    <p:extLst>
      <p:ext uri="{BB962C8B-B14F-4D97-AF65-F5344CB8AC3E}">
        <p14:creationId xmlns:p14="http://schemas.microsoft.com/office/powerpoint/2010/main" val="3142484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4519AB3-7EDE-4A0A-8A3C-F08500FA6A27}" type="datetime1">
              <a:rPr lang="en-US" smtClean="0"/>
              <a:t>5/21/2025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AE850FD-0344-4992-964E-28115068E2C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17492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6B1AD32-01D3-4651-85AF-BA3A798BA4C1}" type="datetimeFigureOut">
              <a:rPr lang="en-US" smtClean="0"/>
              <a:t>5/21/2025</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F91F7964-B6CD-4022-980A-DE5785DD2BB0}"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81860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EFA01A-98F0-4DDE-8C68-3C6CD8B40A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8A5CBF-8FB2-430A-96E1-61F6AEC833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BB5A79-E9BC-4A56-B4FC-8F1FA60255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E2B3C6-8890-4C00-8DB5-9004036AE2D9}" type="datetimeFigureOut">
              <a:rPr lang="en-US" smtClean="0"/>
              <a:t>5/21/2025</a:t>
            </a:fld>
            <a:endParaRPr lang="en-US"/>
          </a:p>
        </p:txBody>
      </p:sp>
      <p:sp>
        <p:nvSpPr>
          <p:cNvPr id="5" name="Footer Placeholder 4">
            <a:extLst>
              <a:ext uri="{FF2B5EF4-FFF2-40B4-BE49-F238E27FC236}">
                <a16:creationId xmlns:a16="http://schemas.microsoft.com/office/drawing/2014/main" id="{659E0AC5-8989-472E-B190-BDB3B6C14A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548949A-2663-42B4-A008-DF6D180A40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81F4B9-1311-4046-89F4-762D43BFC054}" type="slidenum">
              <a:rPr lang="en-US" smtClean="0"/>
              <a:t>‹#›</a:t>
            </a:fld>
            <a:endParaRPr lang="en-US"/>
          </a:p>
        </p:txBody>
      </p:sp>
    </p:spTree>
    <p:extLst>
      <p:ext uri="{BB962C8B-B14F-4D97-AF65-F5344CB8AC3E}">
        <p14:creationId xmlns:p14="http://schemas.microsoft.com/office/powerpoint/2010/main" val="35998833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hyperlink" Target="mailto:stsmith@vbgov.com" TargetMode="External"/><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hyperlink" Target="mailto:hamedfor@sentara.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Layout" Target="../diagrams/layout2.xml"/><Relationship Id="rId7" Type="http://schemas.openxmlformats.org/officeDocument/2006/relationships/image" Target="../media/image31.png"/><Relationship Id="rId2" Type="http://schemas.openxmlformats.org/officeDocument/2006/relationships/diagramData" Target="../diagrams/data2.xml"/><Relationship Id="rId1" Type="http://schemas.openxmlformats.org/officeDocument/2006/relationships/slideLayout" Target="../slideLayouts/slideLayout2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Layout" Target="../diagrams/layout3.xml"/><Relationship Id="rId7" Type="http://schemas.openxmlformats.org/officeDocument/2006/relationships/image" Target="../media/image31.png"/><Relationship Id="rId2" Type="http://schemas.openxmlformats.org/officeDocument/2006/relationships/diagramData" Target="../diagrams/data3.xml"/><Relationship Id="rId1" Type="http://schemas.openxmlformats.org/officeDocument/2006/relationships/slideLayout" Target="../slideLayouts/slideLayout2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Layout" Target="../diagrams/layout4.xml"/><Relationship Id="rId7" Type="http://schemas.openxmlformats.org/officeDocument/2006/relationships/image" Target="../media/image32.png"/><Relationship Id="rId2" Type="http://schemas.openxmlformats.org/officeDocument/2006/relationships/diagramData" Target="../diagrams/data4.xml"/><Relationship Id="rId1" Type="http://schemas.openxmlformats.org/officeDocument/2006/relationships/slideLayout" Target="../slideLayouts/slideLayout2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Layout" Target="../diagrams/layout5.xml"/><Relationship Id="rId7" Type="http://schemas.openxmlformats.org/officeDocument/2006/relationships/image" Target="../media/image31.png"/><Relationship Id="rId2" Type="http://schemas.openxmlformats.org/officeDocument/2006/relationships/diagramData" Target="../diagrams/data5.xml"/><Relationship Id="rId1" Type="http://schemas.openxmlformats.org/officeDocument/2006/relationships/slideLayout" Target="../slideLayouts/slideLayout2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sclark@piedmontcsb.org"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info@voaa.u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www.voaa.us/" TargetMode="Externa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mailto:bwilliams@rappahannockareacsb.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CDC51AB-918E-3AD6-969F-90957785DA04}"/>
              </a:ext>
            </a:extLst>
          </p:cNvPr>
          <p:cNvSpPr>
            <a:spLocks noGrp="1"/>
          </p:cNvSpPr>
          <p:nvPr>
            <p:ph type="subTitle" idx="1"/>
          </p:nvPr>
        </p:nvSpPr>
        <p:spPr>
          <a:xfrm>
            <a:off x="4318816" y="4720026"/>
            <a:ext cx="7147044" cy="1238616"/>
          </a:xfrm>
        </p:spPr>
        <p:txBody>
          <a:bodyPr>
            <a:normAutofit/>
          </a:bodyPr>
          <a:lstStyle/>
          <a:p>
            <a:pPr algn="r"/>
            <a:r>
              <a:rPr lang="en-US" sz="2000" dirty="0">
                <a:solidFill>
                  <a:srgbClr val="FF0000"/>
                </a:solidFill>
                <a:latin typeface="Merriweather" panose="00000500000000000000" pitchFamily="2" charset="0"/>
                <a:ea typeface="Source Sans Pro" panose="020B0503030403020204" pitchFamily="34" charset="0"/>
              </a:rPr>
              <a:t>Abatement Academy</a:t>
            </a:r>
          </a:p>
          <a:p>
            <a:pPr algn="r"/>
            <a:r>
              <a:rPr lang="de-DE" sz="2000" dirty="0">
                <a:solidFill>
                  <a:srgbClr val="FF0000"/>
                </a:solidFill>
                <a:latin typeface="Merriweather" panose="00000500000000000000" pitchFamily="2" charset="0"/>
                <a:ea typeface="Source Sans Pro" panose="020B0503030403020204" pitchFamily="34" charset="0"/>
              </a:rPr>
              <a:t> </a:t>
            </a:r>
            <a:r>
              <a:rPr lang="en-US" sz="2000" dirty="0">
                <a:solidFill>
                  <a:schemeClr val="tx1">
                    <a:lumMod val="85000"/>
                    <a:lumOff val="15000"/>
                  </a:schemeClr>
                </a:solidFill>
                <a:latin typeface="Merriweather" panose="00000500000000000000" pitchFamily="2" charset="0"/>
                <a:ea typeface="Source Sans Pro" panose="020B0503030403020204" pitchFamily="34" charset="0"/>
              </a:rPr>
              <a:t>May 22, 2025</a:t>
            </a:r>
          </a:p>
        </p:txBody>
      </p:sp>
      <p:pic>
        <p:nvPicPr>
          <p:cNvPr id="5" name="Picture 4" descr="Logo&#10;&#10;Description automatically generated">
            <a:extLst>
              <a:ext uri="{FF2B5EF4-FFF2-40B4-BE49-F238E27FC236}">
                <a16:creationId xmlns:a16="http://schemas.microsoft.com/office/drawing/2014/main" id="{4EE501DA-266B-99DC-CFE0-9FC9F571D0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901" y="1392867"/>
            <a:ext cx="4001315" cy="3771239"/>
          </a:xfrm>
          <a:prstGeom prst="rect">
            <a:avLst/>
          </a:prstGeom>
        </p:spPr>
      </p:pic>
      <p:sp>
        <p:nvSpPr>
          <p:cNvPr id="2" name="Title 1">
            <a:extLst>
              <a:ext uri="{FF2B5EF4-FFF2-40B4-BE49-F238E27FC236}">
                <a16:creationId xmlns:a16="http://schemas.microsoft.com/office/drawing/2014/main" id="{EAABA1CC-AC28-AAA7-ABF6-5B6ACC6A8493}"/>
              </a:ext>
            </a:extLst>
          </p:cNvPr>
          <p:cNvSpPr>
            <a:spLocks noGrp="1"/>
          </p:cNvSpPr>
          <p:nvPr>
            <p:ph type="ctrTitle"/>
          </p:nvPr>
        </p:nvSpPr>
        <p:spPr>
          <a:xfrm>
            <a:off x="3764605" y="2295727"/>
            <a:ext cx="8179742" cy="1420240"/>
          </a:xfrm>
        </p:spPr>
        <p:txBody>
          <a:bodyPr>
            <a:noAutofit/>
          </a:bodyPr>
          <a:lstStyle/>
          <a:p>
            <a:pPr algn="ctr">
              <a:lnSpc>
                <a:spcPct val="100000"/>
              </a:lnSpc>
            </a:pPr>
            <a:r>
              <a:rPr lang="en-US" sz="4100" b="1" dirty="0">
                <a:solidFill>
                  <a:srgbClr val="FF0000"/>
                </a:solidFill>
                <a:latin typeface="Merriweather" panose="00000500000000000000" pitchFamily="2" charset="0"/>
                <a:ea typeface="Source Sans Pro" panose="020B0503030403020204" pitchFamily="34" charset="0"/>
              </a:rPr>
              <a:t>Standing up</a:t>
            </a:r>
            <a:br>
              <a:rPr lang="en-US" sz="4100" b="1" dirty="0">
                <a:solidFill>
                  <a:srgbClr val="FF0000"/>
                </a:solidFill>
                <a:latin typeface="Merriweather" panose="00000500000000000000" pitchFamily="2" charset="0"/>
                <a:ea typeface="Source Sans Pro" panose="020B0503030403020204" pitchFamily="34" charset="0"/>
              </a:rPr>
            </a:br>
            <a:r>
              <a:rPr lang="en-US" sz="4100" b="1" dirty="0">
                <a:solidFill>
                  <a:srgbClr val="FF0000"/>
                </a:solidFill>
                <a:latin typeface="Merriweather" panose="00000500000000000000" pitchFamily="2" charset="0"/>
                <a:ea typeface="Source Sans Pro" panose="020B0503030403020204" pitchFamily="34" charset="0"/>
              </a:rPr>
              <a:t>Mobile SUD Treatment</a:t>
            </a:r>
            <a:br>
              <a:rPr lang="en-US" sz="4100" b="1" dirty="0">
                <a:solidFill>
                  <a:schemeClr val="accent2"/>
                </a:solidFill>
                <a:latin typeface="Merriweather" panose="00000500000000000000" pitchFamily="2" charset="0"/>
                <a:ea typeface="Source Sans Pro" panose="020B0503030403020204" pitchFamily="34" charset="0"/>
              </a:rPr>
            </a:br>
            <a:r>
              <a:rPr lang="en-US" sz="4100" b="1" dirty="0">
                <a:solidFill>
                  <a:schemeClr val="accent2"/>
                </a:solidFill>
                <a:latin typeface="Merriweather" panose="00000500000000000000" pitchFamily="2" charset="0"/>
                <a:ea typeface="Source Sans Pro" panose="020B0503030403020204" pitchFamily="34" charset="0"/>
              </a:rPr>
              <a:t>Case Studies &amp;</a:t>
            </a:r>
            <a:br>
              <a:rPr lang="en-US" sz="4100" b="1" dirty="0">
                <a:solidFill>
                  <a:schemeClr val="accent2"/>
                </a:solidFill>
                <a:latin typeface="Merriweather" panose="00000500000000000000" pitchFamily="2" charset="0"/>
                <a:ea typeface="Source Sans Pro" panose="020B0503030403020204" pitchFamily="34" charset="0"/>
              </a:rPr>
            </a:br>
            <a:r>
              <a:rPr lang="en-US" sz="4100" b="1" dirty="0">
                <a:solidFill>
                  <a:schemeClr val="accent2"/>
                </a:solidFill>
                <a:latin typeface="Merriweather" panose="00000500000000000000" pitchFamily="2" charset="0"/>
                <a:ea typeface="Source Sans Pro" panose="020B0503030403020204" pitchFamily="34" charset="0"/>
              </a:rPr>
              <a:t>"How-To" Guide </a:t>
            </a:r>
          </a:p>
        </p:txBody>
      </p:sp>
    </p:spTree>
    <p:extLst>
      <p:ext uri="{BB962C8B-B14F-4D97-AF65-F5344CB8AC3E}">
        <p14:creationId xmlns:p14="http://schemas.microsoft.com/office/powerpoint/2010/main" val="1938308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B3387-594B-4AAC-9E7D-D8F8C5CED6A0}"/>
              </a:ext>
            </a:extLst>
          </p:cNvPr>
          <p:cNvSpPr>
            <a:spLocks noGrp="1"/>
          </p:cNvSpPr>
          <p:nvPr>
            <p:ph type="title"/>
          </p:nvPr>
        </p:nvSpPr>
        <p:spPr>
          <a:xfrm>
            <a:off x="838200" y="400050"/>
            <a:ext cx="10515600" cy="924984"/>
          </a:xfrm>
        </p:spPr>
        <p:txBody>
          <a:bodyPr/>
          <a:lstStyle/>
          <a:p>
            <a:r>
              <a:rPr lang="en-US" dirty="0">
                <a:solidFill>
                  <a:srgbClr val="941651"/>
                </a:solidFill>
              </a:rPr>
              <a:t>Rappahannock Area Community Services Board</a:t>
            </a:r>
          </a:p>
        </p:txBody>
      </p:sp>
      <p:sp>
        <p:nvSpPr>
          <p:cNvPr id="3" name="Content Placeholder 2">
            <a:extLst>
              <a:ext uri="{FF2B5EF4-FFF2-40B4-BE49-F238E27FC236}">
                <a16:creationId xmlns:a16="http://schemas.microsoft.com/office/drawing/2014/main" id="{25B865C6-8B3D-413A-941B-1ABD8667DD8A}"/>
              </a:ext>
            </a:extLst>
          </p:cNvPr>
          <p:cNvSpPr>
            <a:spLocks noGrp="1"/>
          </p:cNvSpPr>
          <p:nvPr>
            <p:ph sz="half" idx="1"/>
          </p:nvPr>
        </p:nvSpPr>
        <p:spPr>
          <a:xfrm>
            <a:off x="838200" y="1807638"/>
            <a:ext cx="5156200" cy="4349749"/>
          </a:xfrm>
        </p:spPr>
        <p:txBody>
          <a:bodyPr/>
          <a:lstStyle/>
          <a:p>
            <a:r>
              <a:rPr lang="en-US" sz="1600" dirty="0"/>
              <a:t>Developmental Disability Day Support and Psychosocial Rehabilitation Services</a:t>
            </a:r>
          </a:p>
          <a:p>
            <a:r>
              <a:rPr lang="en-US" sz="1600" dirty="0"/>
              <a:t>DD and MH Residential Services</a:t>
            </a:r>
          </a:p>
          <a:p>
            <a:r>
              <a:rPr lang="en-US" sz="1600" dirty="0"/>
              <a:t>Co-responder MH Services</a:t>
            </a:r>
          </a:p>
          <a:p>
            <a:r>
              <a:rPr lang="en-US" sz="1600" dirty="0"/>
              <a:t>DD, MH and SUD Case Management	</a:t>
            </a:r>
          </a:p>
          <a:p>
            <a:r>
              <a:rPr lang="en-US" sz="1600" dirty="0"/>
              <a:t>Medicated Assisted Treatment </a:t>
            </a:r>
          </a:p>
          <a:p>
            <a:r>
              <a:rPr lang="en-US" sz="1600" dirty="0"/>
              <a:t>MH/SUD Outpatient/Medication Management </a:t>
            </a:r>
          </a:p>
          <a:p>
            <a:r>
              <a:rPr lang="en-US" sz="1600" dirty="0"/>
              <a:t>Child Services, including Mobile Crisis Services</a:t>
            </a:r>
          </a:p>
        </p:txBody>
      </p:sp>
      <p:sp>
        <p:nvSpPr>
          <p:cNvPr id="4" name="Content Placeholder 3">
            <a:extLst>
              <a:ext uri="{FF2B5EF4-FFF2-40B4-BE49-F238E27FC236}">
                <a16:creationId xmlns:a16="http://schemas.microsoft.com/office/drawing/2014/main" id="{C6ABE8B8-0045-42C9-AF7A-8C4A7F987F71}"/>
              </a:ext>
            </a:extLst>
          </p:cNvPr>
          <p:cNvSpPr>
            <a:spLocks noGrp="1"/>
          </p:cNvSpPr>
          <p:nvPr>
            <p:ph sz="half" idx="2"/>
          </p:nvPr>
        </p:nvSpPr>
        <p:spPr>
          <a:xfrm>
            <a:off x="6190192" y="1807638"/>
            <a:ext cx="5156200" cy="4349749"/>
          </a:xfrm>
        </p:spPr>
        <p:txBody>
          <a:bodyPr/>
          <a:lstStyle/>
          <a:p>
            <a:r>
              <a:rPr lang="en-US" sz="1600" dirty="0"/>
              <a:t>Jail-based and Diversion Services</a:t>
            </a:r>
          </a:p>
          <a:p>
            <a:r>
              <a:rPr lang="en-US" sz="1600" dirty="0"/>
              <a:t>Veteran’s Docket and Drug Court</a:t>
            </a:r>
          </a:p>
          <a:p>
            <a:r>
              <a:rPr lang="en-US" sz="1600" dirty="0"/>
              <a:t>24/7/365 Emergency Services	</a:t>
            </a:r>
          </a:p>
          <a:p>
            <a:r>
              <a:rPr lang="en-US" sz="1600" dirty="0"/>
              <a:t>Crisis Stabilization and Detox</a:t>
            </a:r>
          </a:p>
          <a:p>
            <a:r>
              <a:rPr lang="en-US" sz="1600" dirty="0"/>
              <a:t>Crisis Intervention Team Assessment Center</a:t>
            </a:r>
            <a:br>
              <a:rPr lang="en-US" sz="1600" dirty="0"/>
            </a:br>
            <a:r>
              <a:rPr lang="en-US" sz="1600" dirty="0"/>
              <a:t>and Training</a:t>
            </a:r>
          </a:p>
          <a:p>
            <a:r>
              <a:rPr lang="en-US" sz="1600" dirty="0"/>
              <a:t>Assertive Community Treatment</a:t>
            </a:r>
          </a:p>
          <a:p>
            <a:r>
              <a:rPr lang="en-US" sz="1600" dirty="0"/>
              <a:t>Intermediate Care Facilities</a:t>
            </a:r>
          </a:p>
        </p:txBody>
      </p:sp>
      <p:sp>
        <p:nvSpPr>
          <p:cNvPr id="5" name="Text Placeholder 4">
            <a:extLst>
              <a:ext uri="{FF2B5EF4-FFF2-40B4-BE49-F238E27FC236}">
                <a16:creationId xmlns:a16="http://schemas.microsoft.com/office/drawing/2014/main" id="{4350B234-720D-46E3-B812-39AB86E15C97}"/>
              </a:ext>
            </a:extLst>
          </p:cNvPr>
          <p:cNvSpPr>
            <a:spLocks noGrp="1"/>
          </p:cNvSpPr>
          <p:nvPr>
            <p:ph type="body" sz="quarter" idx="12"/>
          </p:nvPr>
        </p:nvSpPr>
        <p:spPr/>
        <p:txBody>
          <a:bodyPr>
            <a:normAutofit fontScale="92500" lnSpcReduction="20000"/>
          </a:bodyPr>
          <a:lstStyle/>
          <a:p>
            <a:r>
              <a:rPr lang="en-US" dirty="0">
                <a:solidFill>
                  <a:srgbClr val="E64F63"/>
                </a:solidFill>
              </a:rPr>
              <a:t>Dedicated to education, recovery, treatment and wellness for over 50 years</a:t>
            </a:r>
          </a:p>
        </p:txBody>
      </p:sp>
      <p:pic>
        <p:nvPicPr>
          <p:cNvPr id="6" name="Picture 5" descr="A picture containing shape&#10;&#10;Description automatically generated">
            <a:extLst>
              <a:ext uri="{FF2B5EF4-FFF2-40B4-BE49-F238E27FC236}">
                <a16:creationId xmlns:a16="http://schemas.microsoft.com/office/drawing/2014/main" id="{60CCB9EC-9F40-4950-A59D-3D6FBD4AF69F}"/>
              </a:ext>
            </a:extLst>
          </p:cNvPr>
          <p:cNvPicPr>
            <a:picLocks noChangeAspect="1"/>
          </p:cNvPicPr>
          <p:nvPr/>
        </p:nvPicPr>
        <p:blipFill>
          <a:blip r:embed="rId2"/>
          <a:stretch>
            <a:fillRect/>
          </a:stretch>
        </p:blipFill>
        <p:spPr>
          <a:xfrm>
            <a:off x="10460565" y="4771613"/>
            <a:ext cx="1325035" cy="1325035"/>
          </a:xfrm>
          <a:prstGeom prst="rect">
            <a:avLst/>
          </a:prstGeom>
        </p:spPr>
      </p:pic>
      <p:sp>
        <p:nvSpPr>
          <p:cNvPr id="9" name="TextBox 8">
            <a:extLst>
              <a:ext uri="{FF2B5EF4-FFF2-40B4-BE49-F238E27FC236}">
                <a16:creationId xmlns:a16="http://schemas.microsoft.com/office/drawing/2014/main" id="{3486B471-DB84-42A9-B55B-805D123C5E71}"/>
              </a:ext>
            </a:extLst>
          </p:cNvPr>
          <p:cNvSpPr txBox="1"/>
          <p:nvPr/>
        </p:nvSpPr>
        <p:spPr>
          <a:xfrm>
            <a:off x="1284818" y="5181781"/>
            <a:ext cx="9622365" cy="748795"/>
          </a:xfrm>
          <a:prstGeom prst="rect">
            <a:avLst/>
          </a:prstGeom>
          <a:noFill/>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133" b="0" i="1" u="none" strike="noStrike" kern="1200" cap="none" spc="0" normalizeH="0" baseline="0" noProof="0" dirty="0">
                <a:ln>
                  <a:noFill/>
                </a:ln>
                <a:solidFill>
                  <a:srgbClr val="E64F63"/>
                </a:solidFill>
                <a:effectLst/>
                <a:uLnTx/>
                <a:uFillTx/>
                <a:latin typeface="Arial" panose="020B0604020202020204"/>
                <a:ea typeface="+mn-ea"/>
                <a:cs typeface="+mn-cs"/>
              </a:rPr>
              <a:t>Our motto—“</a:t>
            </a:r>
            <a:r>
              <a:rPr kumimoji="0" lang="en-US" sz="2133" b="0" i="1" u="none" strike="noStrike" kern="1200" cap="none" spc="0" normalizeH="0" baseline="0" noProof="0" dirty="0" err="1">
                <a:ln>
                  <a:noFill/>
                </a:ln>
                <a:solidFill>
                  <a:srgbClr val="E64F63"/>
                </a:solidFill>
                <a:effectLst/>
                <a:uLnTx/>
                <a:uFillTx/>
                <a:latin typeface="Arial" panose="020B0604020202020204"/>
                <a:ea typeface="+mn-ea"/>
                <a:cs typeface="+mn-cs"/>
              </a:rPr>
              <a:t>HopeStarters</a:t>
            </a:r>
            <a:r>
              <a:rPr kumimoji="0" lang="en-US" sz="2133" b="0" i="1" u="none" strike="noStrike" kern="1200" cap="none" spc="0" normalizeH="0" baseline="0" noProof="0" dirty="0">
                <a:ln>
                  <a:noFill/>
                </a:ln>
                <a:solidFill>
                  <a:srgbClr val="E64F63"/>
                </a:solidFill>
                <a:effectLst/>
                <a:uLnTx/>
                <a:uFillTx/>
                <a:latin typeface="Arial" panose="020B0604020202020204"/>
                <a:ea typeface="+mn-ea"/>
                <a:cs typeface="+mn-cs"/>
              </a:rPr>
              <a:t>”—speaks to our mission of creating a better tomorrow for many of society’s marginalized patient populations.</a:t>
            </a:r>
            <a:endParaRPr kumimoji="0" lang="en-US" sz="2133" b="0" i="0" u="none" strike="noStrike" kern="1200" cap="none" spc="0" normalizeH="0" baseline="0" noProof="0" dirty="0">
              <a:ln>
                <a:noFill/>
              </a:ln>
              <a:solidFill>
                <a:srgbClr val="E64F63"/>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55847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B3696F-EF1B-18D6-4CFA-A80870D954D6}"/>
              </a:ext>
            </a:extLst>
          </p:cNvPr>
          <p:cNvSpPr>
            <a:spLocks noGrp="1"/>
          </p:cNvSpPr>
          <p:nvPr>
            <p:ph type="title"/>
          </p:nvPr>
        </p:nvSpPr>
        <p:spPr>
          <a:xfrm>
            <a:off x="339421" y="518595"/>
            <a:ext cx="11057228" cy="610691"/>
          </a:xfrm>
        </p:spPr>
        <p:txBody>
          <a:bodyPr/>
          <a:lstStyle/>
          <a:p>
            <a:pPr algn="ctr"/>
            <a:r>
              <a:rPr lang="en-US" b="1" dirty="0">
                <a:solidFill>
                  <a:srgbClr val="941651"/>
                </a:solidFill>
                <a:latin typeface="Nunito Sans" pitchFamily="2" charset="77"/>
              </a:rPr>
              <a:t>Rappahannock Mobile Response Unit:  Where hope rides</a:t>
            </a:r>
          </a:p>
        </p:txBody>
      </p:sp>
      <p:sp>
        <p:nvSpPr>
          <p:cNvPr id="6" name="Text Placeholder 5">
            <a:extLst>
              <a:ext uri="{FF2B5EF4-FFF2-40B4-BE49-F238E27FC236}">
                <a16:creationId xmlns:a16="http://schemas.microsoft.com/office/drawing/2014/main" id="{50A5144F-B5D8-4270-93FB-71AD20FECC0B}"/>
              </a:ext>
            </a:extLst>
          </p:cNvPr>
          <p:cNvSpPr>
            <a:spLocks noGrp="1"/>
          </p:cNvSpPr>
          <p:nvPr>
            <p:ph sz="half" idx="1"/>
          </p:nvPr>
        </p:nvSpPr>
        <p:spPr>
          <a:xfrm>
            <a:off x="1417137" y="1452058"/>
            <a:ext cx="4056012" cy="4543858"/>
          </a:xfrm>
        </p:spPr>
        <p:txBody>
          <a:bodyPr vert="horz" lIns="91440" tIns="45720" rIns="91440" bIns="45720" rtlCol="0" anchor="t">
            <a:noAutofit/>
          </a:bodyPr>
          <a:lstStyle/>
          <a:p>
            <a:pPr marL="0" indent="0">
              <a:buNone/>
            </a:pPr>
            <a:r>
              <a:rPr lang="en-US" sz="1800" dirty="0">
                <a:solidFill>
                  <a:srgbClr val="57585B"/>
                </a:solidFill>
                <a:latin typeface="Nunito Sans" pitchFamily="2" charset="77"/>
                <a:cs typeface="Arial"/>
              </a:rPr>
              <a:t>Expand access to opioid treatment and recovery services outside the walls of the CSB within the community</a:t>
            </a:r>
          </a:p>
          <a:p>
            <a:pPr marL="0" indent="0">
              <a:buNone/>
            </a:pPr>
            <a:r>
              <a:rPr lang="en-US" sz="1800" dirty="0">
                <a:latin typeface="Nunito Sans" pitchFamily="2" charset="77"/>
                <a:cs typeface="Arial"/>
              </a:rPr>
              <a:t>Provide inductions, urine and saliva drug screens, medication administration, case management, counseling, peer supports, and harm reduction</a:t>
            </a:r>
            <a:endParaRPr lang="en-US" sz="1800" dirty="0">
              <a:solidFill>
                <a:srgbClr val="57585B"/>
              </a:solidFill>
              <a:latin typeface="Nunito Sans" pitchFamily="2" charset="77"/>
              <a:cs typeface="Arial"/>
            </a:endParaRPr>
          </a:p>
          <a:p>
            <a:pPr marL="0" indent="0">
              <a:buNone/>
            </a:pPr>
            <a:r>
              <a:rPr lang="en-US" sz="1800" dirty="0">
                <a:latin typeface="Nunito Sans" pitchFamily="2" charset="77"/>
                <a:cs typeface="Arial"/>
              </a:rPr>
              <a:t>Team will include program manager, nurse practitioner, CSAC/Therapist, and a peer recovery specialist</a:t>
            </a:r>
          </a:p>
        </p:txBody>
      </p:sp>
      <p:sp>
        <p:nvSpPr>
          <p:cNvPr id="16" name="Content Placeholder 15">
            <a:extLst>
              <a:ext uri="{FF2B5EF4-FFF2-40B4-BE49-F238E27FC236}">
                <a16:creationId xmlns:a16="http://schemas.microsoft.com/office/drawing/2014/main" id="{57F81D45-43D4-7A8A-B967-719BE793EB61}"/>
              </a:ext>
            </a:extLst>
          </p:cNvPr>
          <p:cNvSpPr>
            <a:spLocks noGrp="1"/>
          </p:cNvSpPr>
          <p:nvPr>
            <p:ph sz="half" idx="2"/>
          </p:nvPr>
        </p:nvSpPr>
        <p:spPr>
          <a:xfrm>
            <a:off x="7049166" y="1365998"/>
            <a:ext cx="4695463" cy="4543858"/>
          </a:xfrm>
        </p:spPr>
        <p:txBody>
          <a:bodyPr vert="horz" lIns="91440" tIns="45720" rIns="91440" bIns="45720" rtlCol="0" anchor="t">
            <a:noAutofit/>
          </a:bodyPr>
          <a:lstStyle/>
          <a:p>
            <a:pPr marL="0" indent="0">
              <a:buNone/>
            </a:pPr>
            <a:r>
              <a:rPr lang="en-US" sz="1800" dirty="0">
                <a:latin typeface="Nunito Sans" pitchFamily="2" charset="77"/>
                <a:cs typeface="Arial"/>
              </a:rPr>
              <a:t>Connect individuals to care across all five our localities by removing transportation and access barriers.  Serve a minimum of 50-100 individuals annually through the mobile unit</a:t>
            </a:r>
            <a:endParaRPr lang="en-US" sz="1800" dirty="0">
              <a:latin typeface="Nunito Sans" pitchFamily="2" charset="77"/>
            </a:endParaRPr>
          </a:p>
          <a:p>
            <a:pPr marL="0" indent="0">
              <a:buNone/>
            </a:pPr>
            <a:r>
              <a:rPr lang="en-US" sz="1800" dirty="0">
                <a:latin typeface="Nunito Sans" pitchFamily="2" charset="77"/>
                <a:cs typeface="Arial"/>
              </a:rPr>
              <a:t>Leverage partnerships with on-site pharmacy provider, Rappahannock Area Health District’s Mobile Unit, other SDOH-focused partners</a:t>
            </a:r>
          </a:p>
          <a:p>
            <a:pPr marL="0" indent="0">
              <a:buNone/>
            </a:pPr>
            <a:r>
              <a:rPr lang="en-US" sz="1800" dirty="0">
                <a:latin typeface="Nunito Sans" pitchFamily="2" charset="77"/>
                <a:cs typeface="Arial"/>
              </a:rPr>
              <a:t>We have currently received our mobile unit and are in the process of hiring staff.  We have started providing support services in our outlying clinics to build program.</a:t>
            </a:r>
            <a:br>
              <a:rPr lang="en-US" sz="1800" dirty="0">
                <a:latin typeface="Nunito Sans" pitchFamily="2" charset="77"/>
              </a:rPr>
            </a:br>
            <a:r>
              <a:rPr lang="en-US" sz="1850" dirty="0">
                <a:latin typeface="Arial"/>
                <a:cs typeface="Arial"/>
              </a:rPr>
              <a:t>                                                     </a:t>
            </a:r>
            <a:br>
              <a:rPr lang="en-US" sz="1850" dirty="0">
                <a:latin typeface="Arial"/>
                <a:cs typeface="Arial"/>
              </a:rPr>
            </a:br>
            <a:r>
              <a:rPr lang="en-US" sz="1850" dirty="0">
                <a:latin typeface="Arial"/>
                <a:cs typeface="Arial"/>
              </a:rPr>
              <a:t>                                                                </a:t>
            </a:r>
            <a:endParaRPr lang="en-US" sz="1850" dirty="0"/>
          </a:p>
        </p:txBody>
      </p:sp>
      <p:pic>
        <p:nvPicPr>
          <p:cNvPr id="2" name="Picture 6">
            <a:extLst>
              <a:ext uri="{FF2B5EF4-FFF2-40B4-BE49-F238E27FC236}">
                <a16:creationId xmlns:a16="http://schemas.microsoft.com/office/drawing/2014/main" id="{7A21CC9D-6AEA-6E8C-111A-09A107047F0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39421" y="1452058"/>
            <a:ext cx="933450" cy="925002"/>
          </a:xfrm>
          <a:prstGeom prst="rect">
            <a:avLst/>
          </a:prstGeom>
        </p:spPr>
      </p:pic>
      <p:pic>
        <p:nvPicPr>
          <p:cNvPr id="4" name="Picture 14">
            <a:extLst>
              <a:ext uri="{FF2B5EF4-FFF2-40B4-BE49-F238E27FC236}">
                <a16:creationId xmlns:a16="http://schemas.microsoft.com/office/drawing/2014/main" id="{A2D1682E-757F-768E-23E6-959BB9B2CD5F}"/>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984539" y="4232681"/>
            <a:ext cx="931563" cy="610691"/>
          </a:xfrm>
          <a:prstGeom prst="rect">
            <a:avLst/>
          </a:prstGeom>
        </p:spPr>
      </p:pic>
      <p:pic>
        <p:nvPicPr>
          <p:cNvPr id="12" name="Picture 4">
            <a:extLst>
              <a:ext uri="{FF2B5EF4-FFF2-40B4-BE49-F238E27FC236}">
                <a16:creationId xmlns:a16="http://schemas.microsoft.com/office/drawing/2014/main" id="{1C4ABD58-B097-8F38-C614-0500BE7C8068}"/>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09813" y="2875927"/>
            <a:ext cx="592666" cy="762000"/>
          </a:xfrm>
          <a:prstGeom prst="rect">
            <a:avLst/>
          </a:prstGeom>
        </p:spPr>
      </p:pic>
      <p:pic>
        <p:nvPicPr>
          <p:cNvPr id="13" name="Picture 9">
            <a:extLst>
              <a:ext uri="{FF2B5EF4-FFF2-40B4-BE49-F238E27FC236}">
                <a16:creationId xmlns:a16="http://schemas.microsoft.com/office/drawing/2014/main" id="{01429E75-2E25-F3E8-A482-A0677637FAFA}"/>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5926119" y="1462620"/>
            <a:ext cx="792734" cy="928332"/>
          </a:xfrm>
          <a:prstGeom prst="rect">
            <a:avLst/>
          </a:prstGeom>
        </p:spPr>
      </p:pic>
      <p:pic>
        <p:nvPicPr>
          <p:cNvPr id="14" name="Graphic 13">
            <a:extLst>
              <a:ext uri="{FF2B5EF4-FFF2-40B4-BE49-F238E27FC236}">
                <a16:creationId xmlns:a16="http://schemas.microsoft.com/office/drawing/2014/main" id="{547E5171-1986-1B77-07ED-86AE133F1A3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43708" y="2924972"/>
            <a:ext cx="1014834" cy="663910"/>
          </a:xfrm>
          <a:prstGeom prst="rect">
            <a:avLst/>
          </a:prstGeom>
        </p:spPr>
      </p:pic>
      <p:pic>
        <p:nvPicPr>
          <p:cNvPr id="15" name="Picture 39">
            <a:extLst>
              <a:ext uri="{FF2B5EF4-FFF2-40B4-BE49-F238E27FC236}">
                <a16:creationId xmlns:a16="http://schemas.microsoft.com/office/drawing/2014/main" id="{99B07144-A8A1-A2B4-DEB5-B766782D1E1C}"/>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447371" y="4136794"/>
            <a:ext cx="717550" cy="802467"/>
          </a:xfrm>
          <a:prstGeom prst="rect">
            <a:avLst/>
          </a:prstGeom>
        </p:spPr>
      </p:pic>
    </p:spTree>
    <p:extLst>
      <p:ext uri="{BB962C8B-B14F-4D97-AF65-F5344CB8AC3E}">
        <p14:creationId xmlns:p14="http://schemas.microsoft.com/office/powerpoint/2010/main" val="922868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C8A216-68F0-43A1-80E6-90A37124A7FD}"/>
              </a:ext>
            </a:extLst>
          </p:cNvPr>
          <p:cNvPicPr>
            <a:picLocks noChangeAspect="1"/>
          </p:cNvPicPr>
          <p:nvPr/>
        </p:nvPicPr>
        <p:blipFill rotWithShape="1">
          <a:blip r:embed="rId2"/>
          <a:srcRect t="1934" b="28092"/>
          <a:stretch/>
        </p:blipFill>
        <p:spPr>
          <a:xfrm>
            <a:off x="0" y="0"/>
            <a:ext cx="12192000" cy="6146800"/>
          </a:xfrm>
          <a:prstGeom prst="rect">
            <a:avLst/>
          </a:prstGeom>
        </p:spPr>
      </p:pic>
    </p:spTree>
    <p:extLst>
      <p:ext uri="{BB962C8B-B14F-4D97-AF65-F5344CB8AC3E}">
        <p14:creationId xmlns:p14="http://schemas.microsoft.com/office/powerpoint/2010/main" val="3728889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22A50-23FA-CAFB-217A-847F8EC0A9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143319-81D6-FBBF-0736-28709909B104}"/>
              </a:ext>
            </a:extLst>
          </p:cNvPr>
          <p:cNvSpPr>
            <a:spLocks noGrp="1"/>
          </p:cNvSpPr>
          <p:nvPr>
            <p:ph type="title"/>
          </p:nvPr>
        </p:nvSpPr>
        <p:spPr/>
        <p:txBody>
          <a:bodyPr/>
          <a:lstStyle/>
          <a:p>
            <a:pPr algn="ctr"/>
            <a:r>
              <a:rPr lang="en-US" dirty="0">
                <a:solidFill>
                  <a:schemeClr val="accent2"/>
                </a:solidFill>
                <a:latin typeface="Merriweather" panose="00000500000000000000" pitchFamily="2" charset="0"/>
              </a:rPr>
              <a:t>Case Study #3</a:t>
            </a:r>
          </a:p>
        </p:txBody>
      </p:sp>
      <p:sp>
        <p:nvSpPr>
          <p:cNvPr id="3" name="Content Placeholder 2">
            <a:extLst>
              <a:ext uri="{FF2B5EF4-FFF2-40B4-BE49-F238E27FC236}">
                <a16:creationId xmlns:a16="http://schemas.microsoft.com/office/drawing/2014/main" id="{B63F6B3F-E0A2-E1C2-5B71-3C555C72D3E9}"/>
              </a:ext>
            </a:extLst>
          </p:cNvPr>
          <p:cNvSpPr>
            <a:spLocks noGrp="1"/>
          </p:cNvSpPr>
          <p:nvPr>
            <p:ph idx="1"/>
          </p:nvPr>
        </p:nvSpPr>
        <p:spPr>
          <a:xfrm>
            <a:off x="406616" y="1817813"/>
            <a:ext cx="11033111" cy="964298"/>
          </a:xfrm>
        </p:spPr>
        <p:txBody>
          <a:bodyPr>
            <a:normAutofit fontScale="92500" lnSpcReduction="20000"/>
          </a:bodyPr>
          <a:lstStyle/>
          <a:p>
            <a:pPr algn="ctr">
              <a:lnSpc>
                <a:spcPct val="108000"/>
              </a:lnSpc>
              <a:spcBef>
                <a:spcPts val="0"/>
              </a:spcBef>
              <a:spcAft>
                <a:spcPts val="0"/>
              </a:spcAft>
            </a:pPr>
            <a:r>
              <a:rPr lang="en-US" sz="3200" b="1" dirty="0">
                <a:solidFill>
                  <a:srgbClr val="FF0000"/>
                </a:solidFill>
                <a:latin typeface="Source Sans Pro" panose="020B0503030403020204" pitchFamily="34" charset="0"/>
                <a:ea typeface="Source Sans Pro" panose="020B0503030403020204" pitchFamily="34" charset="0"/>
              </a:rPr>
              <a:t>Hampton Roads Regional Cooperative</a:t>
            </a:r>
          </a:p>
          <a:p>
            <a:pPr algn="ctr">
              <a:lnSpc>
                <a:spcPct val="108000"/>
              </a:lnSpc>
              <a:spcBef>
                <a:spcPts val="0"/>
              </a:spcBef>
              <a:spcAft>
                <a:spcPts val="0"/>
              </a:spcAft>
            </a:pPr>
            <a:r>
              <a:rPr lang="en-US" sz="3200" b="1" dirty="0">
                <a:solidFill>
                  <a:srgbClr val="FF0000"/>
                </a:solidFill>
                <a:latin typeface="Source Sans Pro" panose="020B0503030403020204" pitchFamily="34" charset="0"/>
                <a:ea typeface="Source Sans Pro" panose="020B0503030403020204" pitchFamily="34" charset="0"/>
              </a:rPr>
              <a:t>“Wellness on Wheels”</a:t>
            </a:r>
          </a:p>
          <a:p>
            <a:pPr algn="ctr"/>
            <a:endParaRPr lang="en-US" sz="2800" b="1" dirty="0">
              <a:solidFill>
                <a:srgbClr val="FF0000"/>
              </a:solidFill>
            </a:endParaRPr>
          </a:p>
        </p:txBody>
      </p:sp>
      <p:sp>
        <p:nvSpPr>
          <p:cNvPr id="4" name="Slide Number Placeholder 3">
            <a:extLst>
              <a:ext uri="{FF2B5EF4-FFF2-40B4-BE49-F238E27FC236}">
                <a16:creationId xmlns:a16="http://schemas.microsoft.com/office/drawing/2014/main" id="{433FE120-1219-3477-2A06-64DDCE3AAA4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E850FD-0344-4992-964E-28115068E2CF}"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DD6F0811-6448-7CEF-8F75-652D61F514AB}"/>
              </a:ext>
            </a:extLst>
          </p:cNvPr>
          <p:cNvPicPr>
            <a:picLocks noChangeAspect="1"/>
          </p:cNvPicPr>
          <p:nvPr/>
        </p:nvPicPr>
        <p:blipFill>
          <a:blip r:embed="rId2"/>
          <a:stretch>
            <a:fillRect/>
          </a:stretch>
        </p:blipFill>
        <p:spPr>
          <a:xfrm>
            <a:off x="314274" y="5093703"/>
            <a:ext cx="11403016" cy="762106"/>
          </a:xfrm>
          <a:prstGeom prst="rect">
            <a:avLst/>
          </a:prstGeom>
        </p:spPr>
      </p:pic>
      <p:sp>
        <p:nvSpPr>
          <p:cNvPr id="10" name="TextBox 9">
            <a:extLst>
              <a:ext uri="{FF2B5EF4-FFF2-40B4-BE49-F238E27FC236}">
                <a16:creationId xmlns:a16="http://schemas.microsoft.com/office/drawing/2014/main" id="{F3BC8CEC-AC1B-FA13-D2FD-41D9E2A3F188}"/>
              </a:ext>
            </a:extLst>
          </p:cNvPr>
          <p:cNvSpPr txBox="1"/>
          <p:nvPr/>
        </p:nvSpPr>
        <p:spPr>
          <a:xfrm>
            <a:off x="3340964" y="3091483"/>
            <a:ext cx="2621118" cy="1477328"/>
          </a:xfrm>
          <a:prstGeom prst="rect">
            <a:avLst/>
          </a:prstGeom>
          <a:noFill/>
        </p:spPr>
        <p:txBody>
          <a:bodyPr wrap="square">
            <a:spAutoFit/>
          </a:bodyPr>
          <a:lstStyle/>
          <a:p>
            <a:r>
              <a:rPr lang="en-US" b="1" dirty="0">
                <a:latin typeface="Source Sans Pro" panose="020B0503030403020204" pitchFamily="34" charset="0"/>
                <a:ea typeface="Source Sans Pro" panose="020B0503030403020204" pitchFamily="34" charset="0"/>
              </a:rPr>
              <a:t>Stacey Smith</a:t>
            </a:r>
          </a:p>
          <a:p>
            <a:r>
              <a:rPr lang="en-US" b="1" dirty="0">
                <a:latin typeface="Source Sans Pro" panose="020B0503030403020204" pitchFamily="34" charset="0"/>
                <a:ea typeface="Source Sans Pro" panose="020B0503030403020204" pitchFamily="34" charset="0"/>
              </a:rPr>
              <a:t>BH Director</a:t>
            </a:r>
          </a:p>
          <a:p>
            <a:r>
              <a:rPr lang="en-US" b="1" dirty="0">
                <a:latin typeface="Source Sans Pro" panose="020B0503030403020204" pitchFamily="34" charset="0"/>
                <a:ea typeface="Source Sans Pro" panose="020B0503030403020204" pitchFamily="34" charset="0"/>
              </a:rPr>
              <a:t>City of Virginia Beach</a:t>
            </a:r>
          </a:p>
          <a:p>
            <a:r>
              <a:rPr lang="en-US" b="1" dirty="0">
                <a:latin typeface="Source Sans Pro" panose="020B0503030403020204" pitchFamily="34" charset="0"/>
                <a:ea typeface="Source Sans Pro" panose="020B0503030403020204" pitchFamily="34" charset="0"/>
                <a:hlinkClick r:id="rId3"/>
              </a:rPr>
              <a:t>stsmith@vbgov.com</a:t>
            </a:r>
            <a:endParaRPr lang="en-US" b="1" dirty="0">
              <a:latin typeface="Source Sans Pro" panose="020B0503030403020204" pitchFamily="34" charset="0"/>
              <a:ea typeface="Source Sans Pro" panose="020B0503030403020204" pitchFamily="34" charset="0"/>
            </a:endParaRPr>
          </a:p>
          <a:p>
            <a:endParaRPr lang="en-US" b="1" dirty="0">
              <a:latin typeface="Source Sans Pro" panose="020B0503030403020204" pitchFamily="34" charset="0"/>
              <a:ea typeface="Source Sans Pro" panose="020B0503030403020204" pitchFamily="34" charset="0"/>
            </a:endParaRPr>
          </a:p>
        </p:txBody>
      </p:sp>
      <p:sp>
        <p:nvSpPr>
          <p:cNvPr id="11" name="TextBox 10">
            <a:extLst>
              <a:ext uri="{FF2B5EF4-FFF2-40B4-BE49-F238E27FC236}">
                <a16:creationId xmlns:a16="http://schemas.microsoft.com/office/drawing/2014/main" id="{5BF27043-1A3E-69E9-F9F8-0EEA927F21F9}"/>
              </a:ext>
            </a:extLst>
          </p:cNvPr>
          <p:cNvSpPr txBox="1"/>
          <p:nvPr/>
        </p:nvSpPr>
        <p:spPr>
          <a:xfrm>
            <a:off x="6371943" y="3091483"/>
            <a:ext cx="2917972" cy="1238682"/>
          </a:xfrm>
          <a:prstGeom prst="rect">
            <a:avLst/>
          </a:prstGeom>
          <a:noFill/>
        </p:spPr>
        <p:txBody>
          <a:bodyPr wrap="square">
            <a:spAutoFit/>
          </a:bodyPr>
          <a:lstStyle/>
          <a:p>
            <a:r>
              <a:rPr lang="en-US" b="1" dirty="0">
                <a:latin typeface="Source Sans Pro" panose="020B0503030403020204" pitchFamily="34" charset="0"/>
                <a:ea typeface="Source Sans Pro" panose="020B0503030403020204" pitchFamily="34" charset="0"/>
              </a:rPr>
              <a:t>Heather Strock</a:t>
            </a:r>
          </a:p>
          <a:p>
            <a:r>
              <a:rPr lang="en-US" b="1" dirty="0">
                <a:latin typeface="Source Sans Pro" panose="020B0503030403020204" pitchFamily="34" charset="0"/>
                <a:ea typeface="Source Sans Pro" panose="020B0503030403020204" pitchFamily="34" charset="0"/>
              </a:rPr>
              <a:t>Executive Director</a:t>
            </a:r>
          </a:p>
          <a:p>
            <a:r>
              <a:rPr lang="en-US" b="1" dirty="0">
                <a:latin typeface="Source Sans Pro" panose="020B0503030403020204" pitchFamily="34" charset="0"/>
                <a:ea typeface="Source Sans Pro" panose="020B0503030403020204" pitchFamily="34" charset="0"/>
              </a:rPr>
              <a:t>Sentara Community Care</a:t>
            </a:r>
          </a:p>
          <a:p>
            <a:r>
              <a:rPr lang="en-US" b="1" dirty="0">
                <a:latin typeface="Source Sans Pro" panose="020B0503030403020204" pitchFamily="34" charset="0"/>
                <a:ea typeface="Source Sans Pro" panose="020B0503030403020204" pitchFamily="34" charset="0"/>
                <a:hlinkClick r:id="rId4"/>
              </a:rPr>
              <a:t>hamedfor@sentara.com</a:t>
            </a:r>
            <a:r>
              <a:rPr lang="en-US" b="1" dirty="0">
                <a:latin typeface="Source Sans Pro" panose="020B0503030403020204" pitchFamily="34" charset="0"/>
                <a:ea typeface="Source Sans Pro" panose="020B0503030403020204" pitchFamily="34" charset="0"/>
              </a:rPr>
              <a:t> </a:t>
            </a:r>
          </a:p>
        </p:txBody>
      </p:sp>
    </p:spTree>
    <p:extLst>
      <p:ext uri="{BB962C8B-B14F-4D97-AF65-F5344CB8AC3E}">
        <p14:creationId xmlns:p14="http://schemas.microsoft.com/office/powerpoint/2010/main" val="4009905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0B268C4-EEE3-40C3-A83F-827008246447}"/>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b="1" dirty="0">
                <a:solidFill>
                  <a:srgbClr val="FFFFFF"/>
                </a:solidFill>
              </a:rPr>
              <a:t>Establishing the Partnership</a:t>
            </a:r>
          </a:p>
        </p:txBody>
      </p:sp>
      <p:sp>
        <p:nvSpPr>
          <p:cNvPr id="15" name="object 3">
            <a:extLst>
              <a:ext uri="{FF2B5EF4-FFF2-40B4-BE49-F238E27FC236}">
                <a16:creationId xmlns:a16="http://schemas.microsoft.com/office/drawing/2014/main" id="{8EC639BA-967D-6BB5-DC44-275B495036F3}"/>
              </a:ext>
            </a:extLst>
          </p:cNvPr>
          <p:cNvSpPr txBox="1"/>
          <p:nvPr/>
        </p:nvSpPr>
        <p:spPr>
          <a:xfrm>
            <a:off x="4367695" y="586856"/>
            <a:ext cx="6997911" cy="5608672"/>
          </a:xfrm>
          <a:prstGeom prst="rect">
            <a:avLst/>
          </a:prstGeom>
        </p:spPr>
        <p:txBody>
          <a:bodyPr vert="horz" lIns="91440" tIns="45720" rIns="91440" bIns="45720" rtlCol="0" anchor="ctr">
            <a:normAutofit/>
          </a:bodyPr>
          <a:lstStyle/>
          <a:p>
            <a:pPr marL="342900" marR="0" lvl="0"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Virginia Beach as fiscal agent was awarded VOAA Planning Grant for FY24 followed by a Regional Cooperative Grant for FY25 for Cities of Chesapeake, Norfolk, Portsmouth, Suffolk, and Virginia Beach.</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5 Cities engaged with Sentara Health and formed a Public/Private Partnership for this endeavor.</a:t>
            </a:r>
          </a:p>
          <a:p>
            <a:pPr marL="34290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tab pos="457200" algn="l"/>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tab pos="457200" algn="l"/>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Primary Goal:</a:t>
            </a:r>
          </a:p>
          <a:p>
            <a:pPr marL="571500" marR="0" lvl="1" indent="0" algn="l" defTabSz="914400" rtl="0" eaLnBrk="1" fontAlgn="auto" latinLnBrk="0" hangingPunct="1">
              <a:lnSpc>
                <a:spcPct val="90000"/>
              </a:lnSpc>
              <a:spcBef>
                <a:spcPts val="0"/>
              </a:spcBef>
              <a:spcAft>
                <a:spcPts val="800"/>
              </a:spcAft>
              <a:buClrTx/>
              <a:buSzTx/>
              <a:buFontTx/>
              <a:buNone/>
              <a:tabLst>
                <a:tab pos="457200" algn="l"/>
              </a:tabLst>
              <a:defRPr/>
            </a:pPr>
            <a:r>
              <a:rPr kumimoji="0" lang="en-US" sz="2000" b="0" i="1" u="none" strike="noStrike" kern="1200" cap="none" spc="0" normalizeH="0" baseline="0" noProof="0" dirty="0">
                <a:ln>
                  <a:noFill/>
                </a:ln>
                <a:solidFill>
                  <a:srgbClr val="4472C4"/>
                </a:solidFill>
                <a:effectLst/>
                <a:uLnTx/>
                <a:uFillTx/>
                <a:latin typeface="Calibri" panose="020F0502020204030204"/>
                <a:ea typeface="+mn-ea"/>
                <a:cs typeface="+mn-cs"/>
              </a:rPr>
              <a:t>To build an effective and sustainable public-private partnership to ensure long-term progress on initiatives to address opioid use disorder in the region and remove barriers to care.</a:t>
            </a:r>
          </a:p>
          <a:p>
            <a:pPr marL="7429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D6955EF6-7575-46CF-8C13-0458EAFD648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598159" y="6241403"/>
            <a:ext cx="350151" cy="253288"/>
          </a:xfrm>
          <a:prstGeom prst="rect">
            <a:avLst/>
          </a:prstGeom>
        </p:spPr>
      </p:pic>
      <p:pic>
        <p:nvPicPr>
          <p:cNvPr id="3" name="Picture 2">
            <a:extLst>
              <a:ext uri="{FF2B5EF4-FFF2-40B4-BE49-F238E27FC236}">
                <a16:creationId xmlns:a16="http://schemas.microsoft.com/office/drawing/2014/main" id="{3C703797-F00D-EF90-07FC-5EC9CDBFEC9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8083" y="6355623"/>
            <a:ext cx="1204352" cy="209216"/>
          </a:xfrm>
          <a:prstGeom prst="rect">
            <a:avLst/>
          </a:prstGeom>
        </p:spPr>
      </p:pic>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7804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0B268C4-EEE3-40C3-A83F-827008246447}"/>
              </a:ext>
            </a:extLst>
          </p:cNvPr>
          <p:cNvSpPr>
            <a:spLocks noGrp="1"/>
          </p:cNvSpPr>
          <p:nvPr>
            <p:ph type="title"/>
          </p:nvPr>
        </p:nvSpPr>
        <p:spPr>
          <a:xfrm>
            <a:off x="586478" y="1683756"/>
            <a:ext cx="3115265" cy="2396359"/>
          </a:xfrm>
        </p:spPr>
        <p:txBody>
          <a:bodyPr vert="horz" lIns="91440" tIns="45720" rIns="91440" bIns="45720" rtlCol="0" anchor="b">
            <a:normAutofit/>
          </a:bodyPr>
          <a:lstStyle/>
          <a:p>
            <a:pPr algn="r"/>
            <a:r>
              <a:rPr lang="en-US" sz="4000" b="1" kern="1200" dirty="0">
                <a:solidFill>
                  <a:srgbClr val="FFFFFF"/>
                </a:solidFill>
                <a:latin typeface="+mj-lt"/>
                <a:ea typeface="+mj-ea"/>
                <a:cs typeface="+mj-cs"/>
              </a:rPr>
              <a:t>Needs Assessment and Data Analysis</a:t>
            </a:r>
          </a:p>
        </p:txBody>
      </p:sp>
      <p:graphicFrame>
        <p:nvGraphicFramePr>
          <p:cNvPr id="27" name="object 3" descr="The 5 South Hampton Roads cities sought community input throughout the Summer and Fall of 2023 through community events and surveys to determine community needs as it relates to Opioid Abatement. &#10;More than 200 people attended 15 events hosted across the region by the five cities. Events included:&#10; in-person town halls and smaller listening sessions, &#10; virtual town halls, and &#10; a public safety forum. &#10;Participants included city residents, individuals in recovery, family members of those in recovery, members of the faith community and healthcare providers. &#10;">
            <a:extLst>
              <a:ext uri="{FF2B5EF4-FFF2-40B4-BE49-F238E27FC236}">
                <a16:creationId xmlns:a16="http://schemas.microsoft.com/office/drawing/2014/main" id="{F3E9B0AD-E71A-7669-4BCA-35D31E071F3C}"/>
              </a:ext>
            </a:extLst>
          </p:cNvPr>
          <p:cNvGraphicFramePr/>
          <p:nvPr>
            <p:extLst>
              <p:ext uri="{D42A27DB-BD31-4B8C-83A1-F6EECF244321}">
                <p14:modId xmlns:p14="http://schemas.microsoft.com/office/powerpoint/2010/main" val="2107321152"/>
              </p:ext>
            </p:extLst>
          </p:nvPr>
        </p:nvGraphicFramePr>
        <p:xfrm>
          <a:off x="4487452" y="282102"/>
          <a:ext cx="7110708" cy="5788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D6955EF6-7575-46CF-8C13-0458EAFD648A}"/>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1598159" y="6241403"/>
            <a:ext cx="350151" cy="253288"/>
          </a:xfrm>
          <a:prstGeom prst="rect">
            <a:avLst/>
          </a:prstGeom>
        </p:spPr>
      </p:pic>
      <p:pic>
        <p:nvPicPr>
          <p:cNvPr id="3" name="Picture 2">
            <a:extLst>
              <a:ext uri="{FF2B5EF4-FFF2-40B4-BE49-F238E27FC236}">
                <a16:creationId xmlns:a16="http://schemas.microsoft.com/office/drawing/2014/main" id="{19CA5BA0-F482-44B1-62A8-B11B48D9A457}"/>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09049" y="6236353"/>
            <a:ext cx="1204352" cy="209216"/>
          </a:xfrm>
          <a:prstGeom prst="rect">
            <a:avLst/>
          </a:prstGeom>
        </p:spPr>
      </p:pic>
    </p:spTree>
    <p:extLst>
      <p:ext uri="{BB962C8B-B14F-4D97-AF65-F5344CB8AC3E}">
        <p14:creationId xmlns:p14="http://schemas.microsoft.com/office/powerpoint/2010/main" val="4148800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0B268C4-EEE3-40C3-A83F-827008246447}"/>
              </a:ext>
            </a:extLst>
          </p:cNvPr>
          <p:cNvSpPr>
            <a:spLocks noGrp="1"/>
          </p:cNvSpPr>
          <p:nvPr>
            <p:ph type="title"/>
          </p:nvPr>
        </p:nvSpPr>
        <p:spPr>
          <a:xfrm>
            <a:off x="1371599" y="294538"/>
            <a:ext cx="9895951" cy="1033669"/>
          </a:xfrm>
        </p:spPr>
        <p:txBody>
          <a:bodyPr vert="horz" lIns="91440" tIns="45720" rIns="91440" bIns="45720" rtlCol="0" anchor="ctr">
            <a:normAutofit/>
          </a:bodyPr>
          <a:lstStyle/>
          <a:p>
            <a:pPr algn="ctr"/>
            <a:r>
              <a:rPr lang="en-US" sz="4000" b="1" kern="1200" dirty="0">
                <a:solidFill>
                  <a:srgbClr val="FFFFFF"/>
                </a:solidFill>
                <a:latin typeface="+mj-lt"/>
                <a:ea typeface="+mj-ea"/>
                <a:cs typeface="+mj-cs"/>
              </a:rPr>
              <a:t>The Findings</a:t>
            </a:r>
          </a:p>
        </p:txBody>
      </p:sp>
      <p:graphicFrame>
        <p:nvGraphicFramePr>
          <p:cNvPr id="22" name="object 3" descr="Data Findings indicate that:&#10; More than 1 in 6 opioid overdose deaths in Virginia occurs in South Hampton Roads&#10; On average, one person dies each day in South Hampton Roads due to an opioid overdose.&#10; The age-adjusted hospitalization rates for opioid use in all five cities of South Hampton Roads exceed the state rate.&#10; Total Costs of Opioids in South Hampton Roads in 2021: $812.2 million&#10;Survey results overwhelmingly indicated that:&#10; Access, is the biggest barrier to treatment. The most significant access issues include:&#10;  Same Day Access to Provider&#10;  Access to SUD and BH Services in One Place&#10;  Access to SUD and Primary Care in One Place&#10;  Transportation to Appointments&#10;">
            <a:extLst>
              <a:ext uri="{FF2B5EF4-FFF2-40B4-BE49-F238E27FC236}">
                <a16:creationId xmlns:a16="http://schemas.microsoft.com/office/drawing/2014/main" id="{A9F76786-53E8-1E86-FE22-E276F3AFCF93}"/>
              </a:ext>
            </a:extLst>
          </p:cNvPr>
          <p:cNvGraphicFramePr/>
          <p:nvPr/>
        </p:nvGraphicFramePr>
        <p:xfrm>
          <a:off x="456149" y="1885278"/>
          <a:ext cx="11142010" cy="4406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D6955EF6-7575-46CF-8C13-0458EAFD648A}"/>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1598159" y="6241403"/>
            <a:ext cx="350151" cy="253288"/>
          </a:xfrm>
          <a:prstGeom prst="rect">
            <a:avLst/>
          </a:prstGeom>
        </p:spPr>
      </p:pic>
      <p:pic>
        <p:nvPicPr>
          <p:cNvPr id="3" name="Picture 2">
            <a:extLst>
              <a:ext uri="{FF2B5EF4-FFF2-40B4-BE49-F238E27FC236}">
                <a16:creationId xmlns:a16="http://schemas.microsoft.com/office/drawing/2014/main" id="{0CAAE390-02B0-70DF-9C8A-9C90553E33B0}"/>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6149" y="6285475"/>
            <a:ext cx="1204352" cy="209216"/>
          </a:xfrm>
          <a:prstGeom prst="rect">
            <a:avLst/>
          </a:prstGeom>
        </p:spPr>
      </p:pic>
    </p:spTree>
    <p:extLst>
      <p:ext uri="{BB962C8B-B14F-4D97-AF65-F5344CB8AC3E}">
        <p14:creationId xmlns:p14="http://schemas.microsoft.com/office/powerpoint/2010/main" val="3913357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0B268C4-EEE3-40C3-A83F-827008246447}"/>
              </a:ext>
            </a:extLst>
          </p:cNvPr>
          <p:cNvSpPr>
            <a:spLocks noGrp="1"/>
          </p:cNvSpPr>
          <p:nvPr>
            <p:ph type="title"/>
          </p:nvPr>
        </p:nvSpPr>
        <p:spPr>
          <a:xfrm>
            <a:off x="962025" y="294538"/>
            <a:ext cx="10305525" cy="1033669"/>
          </a:xfrm>
        </p:spPr>
        <p:txBody>
          <a:bodyPr vert="horz" lIns="91440" tIns="45720" rIns="91440" bIns="45720" rtlCol="0" anchor="ctr">
            <a:normAutofit/>
          </a:bodyPr>
          <a:lstStyle/>
          <a:p>
            <a:pPr marR="0">
              <a:lnSpc>
                <a:spcPct val="90000"/>
              </a:lnSpc>
              <a:spcBef>
                <a:spcPts val="0"/>
              </a:spcBef>
              <a:spcAft>
                <a:spcPts val="800"/>
              </a:spcAft>
            </a:pPr>
            <a:r>
              <a:rPr lang="en-US" sz="4000" b="1" dirty="0">
                <a:solidFill>
                  <a:schemeClr val="bg1"/>
                </a:solidFill>
                <a:effectLst/>
              </a:rPr>
              <a:t>The Plan</a:t>
            </a:r>
            <a:r>
              <a:rPr lang="en-US" sz="3600" dirty="0">
                <a:solidFill>
                  <a:schemeClr val="bg1"/>
                </a:solidFill>
                <a:effectLst/>
              </a:rPr>
              <a:t>: Mobile Care Vehicle Throughout All 5 Cities</a:t>
            </a:r>
          </a:p>
        </p:txBody>
      </p:sp>
      <p:graphicFrame>
        <p:nvGraphicFramePr>
          <p:cNvPr id="22" name="object 3" descr="Sentara&#10; MAT treatment&#10; Primary care&#10; Mobile vehicle management &amp; operations &#10;  Staff to support mobile patient care: medical assistants, driver, security, community health worker &#10;  Program coordinator: point person for coordination among cities, CSBs, SCC; engagement activities w/schools, faith-based partners, other CBOs to support youth outreach &amp; health equity goals &#10;CSBs&#10; Peer recovery services&#10; Same Day Access clinicians &#10; Outpatient clinicians/therapists&#10; Referral &amp; Care Coordination to connect individuals to ongoing treatment &amp; recovery services&#10; Prevention education&#10;  Harm reduction strategies&#10;  &#10;  *Services available on site and via telehealth depending on availability of providers in each city.&#10;">
            <a:extLst>
              <a:ext uri="{FF2B5EF4-FFF2-40B4-BE49-F238E27FC236}">
                <a16:creationId xmlns:a16="http://schemas.microsoft.com/office/drawing/2014/main" id="{A9F76786-53E8-1E86-FE22-E276F3AFCF93}"/>
              </a:ext>
            </a:extLst>
          </p:cNvPr>
          <p:cNvGraphicFramePr/>
          <p:nvPr/>
        </p:nvGraphicFramePr>
        <p:xfrm>
          <a:off x="456149" y="1885278"/>
          <a:ext cx="11142010" cy="4406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D6955EF6-7575-46CF-8C13-0458EAFD648A}"/>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1598159" y="6241403"/>
            <a:ext cx="350151" cy="253288"/>
          </a:xfrm>
          <a:prstGeom prst="rect">
            <a:avLst/>
          </a:prstGeom>
        </p:spPr>
      </p:pic>
      <p:pic>
        <p:nvPicPr>
          <p:cNvPr id="3" name="Picture 2">
            <a:extLst>
              <a:ext uri="{FF2B5EF4-FFF2-40B4-BE49-F238E27FC236}">
                <a16:creationId xmlns:a16="http://schemas.microsoft.com/office/drawing/2014/main" id="{0CAAE390-02B0-70DF-9C8A-9C90553E33B0}"/>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6149" y="6285475"/>
            <a:ext cx="1204352" cy="209216"/>
          </a:xfrm>
          <a:prstGeom prst="rect">
            <a:avLst/>
          </a:prstGeom>
        </p:spPr>
      </p:pic>
    </p:spTree>
    <p:extLst>
      <p:ext uri="{BB962C8B-B14F-4D97-AF65-F5344CB8AC3E}">
        <p14:creationId xmlns:p14="http://schemas.microsoft.com/office/powerpoint/2010/main" val="3488822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6B7087E-BD02-8FCB-7899-5860C5E29A60}"/>
              </a:ext>
            </a:extLst>
          </p:cNvPr>
          <p:cNvSpPr>
            <a:spLocks noGrp="1"/>
          </p:cNvSpPr>
          <p:nvPr>
            <p:ph type="title"/>
          </p:nvPr>
        </p:nvSpPr>
        <p:spPr>
          <a:xfrm>
            <a:off x="1371597" y="348865"/>
            <a:ext cx="10044023" cy="877729"/>
          </a:xfrm>
        </p:spPr>
        <p:txBody>
          <a:bodyPr anchor="ctr">
            <a:normAutofit/>
          </a:bodyPr>
          <a:lstStyle/>
          <a:p>
            <a:pPr algn="ctr"/>
            <a:r>
              <a:rPr lang="en-US" sz="4000" b="1" dirty="0">
                <a:solidFill>
                  <a:srgbClr val="FFFFFF"/>
                </a:solidFill>
              </a:rPr>
              <a:t>Wellness on Wheels Patient Care Path</a:t>
            </a:r>
          </a:p>
        </p:txBody>
      </p:sp>
      <p:graphicFrame>
        <p:nvGraphicFramePr>
          <p:cNvPr id="4" name="Content Placeholder 3" descr="Patient presents&#10;Assess patient (Sentara intake coordinator/NP) &#10;Medical evaluation (Sentara)&#10;Testing (Sentara)&#10;Treatment (Sentara)&#10;Therapy/Prevention/Peer Support Services (City CSBs)&#10;Referral to external partner to continue treatment&#10;(Cities and/or Sentara)&#10;SDOH Support (Sentara&#10;">
            <a:extLst>
              <a:ext uri="{FF2B5EF4-FFF2-40B4-BE49-F238E27FC236}">
                <a16:creationId xmlns:a16="http://schemas.microsoft.com/office/drawing/2014/main" id="{ECA81FE7-1461-8AC9-156C-E56FCD05C8F3}"/>
              </a:ext>
            </a:extLst>
          </p:cNvPr>
          <p:cNvGraphicFramePr>
            <a:graphicFrameLocks noGrp="1"/>
          </p:cNvGraphicFramePr>
          <p:nvPr>
            <p:ph idx="1"/>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9C2A33B5-09BE-B72E-C556-D71D76A1B344}"/>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6149" y="6285475"/>
            <a:ext cx="1204352" cy="209216"/>
          </a:xfrm>
          <a:prstGeom prst="rect">
            <a:avLst/>
          </a:prstGeom>
        </p:spPr>
      </p:pic>
      <p:pic>
        <p:nvPicPr>
          <p:cNvPr id="5" name="Picture 4">
            <a:extLst>
              <a:ext uri="{FF2B5EF4-FFF2-40B4-BE49-F238E27FC236}">
                <a16:creationId xmlns:a16="http://schemas.microsoft.com/office/drawing/2014/main" id="{F908370A-C266-CC6D-7ED9-8188A89F37AD}"/>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1598159" y="6241403"/>
            <a:ext cx="350151" cy="253288"/>
          </a:xfrm>
          <a:prstGeom prst="rect">
            <a:avLst/>
          </a:prstGeom>
        </p:spPr>
      </p:pic>
    </p:spTree>
    <p:extLst>
      <p:ext uri="{BB962C8B-B14F-4D97-AF65-F5344CB8AC3E}">
        <p14:creationId xmlns:p14="http://schemas.microsoft.com/office/powerpoint/2010/main" val="148293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0B268C4-EEE3-40C3-A83F-827008246447}"/>
              </a:ext>
            </a:extLst>
          </p:cNvPr>
          <p:cNvSpPr>
            <a:spLocks noGrp="1"/>
          </p:cNvSpPr>
          <p:nvPr>
            <p:ph type="title"/>
          </p:nvPr>
        </p:nvSpPr>
        <p:spPr>
          <a:xfrm>
            <a:off x="962025" y="294538"/>
            <a:ext cx="10305525" cy="1033669"/>
          </a:xfrm>
        </p:spPr>
        <p:txBody>
          <a:bodyPr vert="horz" lIns="91440" tIns="45720" rIns="91440" bIns="45720" rtlCol="0" anchor="ctr">
            <a:normAutofit/>
          </a:bodyPr>
          <a:lstStyle/>
          <a:p>
            <a:pPr marR="0">
              <a:lnSpc>
                <a:spcPct val="90000"/>
              </a:lnSpc>
              <a:spcBef>
                <a:spcPts val="0"/>
              </a:spcBef>
              <a:spcAft>
                <a:spcPts val="800"/>
              </a:spcAft>
            </a:pPr>
            <a:r>
              <a:rPr lang="en-US" sz="4000" b="1" dirty="0">
                <a:solidFill>
                  <a:srgbClr val="FFFFFF"/>
                </a:solidFill>
              </a:rPr>
              <a:t>Where We Are and What’s Next</a:t>
            </a:r>
            <a:endParaRPr lang="en-US" sz="3600" dirty="0">
              <a:solidFill>
                <a:schemeClr val="bg1"/>
              </a:solidFill>
              <a:effectLst/>
            </a:endParaRPr>
          </a:p>
        </p:txBody>
      </p:sp>
      <p:graphicFrame>
        <p:nvGraphicFramePr>
          <p:cNvPr id="22" name="object 3" descr="Sentara&#10; MAT treatment&#10; Primary care&#10; Mobile vehicle management &amp; operations &#10;  Staff to support mobile patient care: medical assistants, driver, security, community health worker &#10;  Program coordinator: point person for coordination among cities, CSBs, SCC; engagement activities w/schools, faith-based partners, other CBOs to support youth outreach &amp; health equity goals &#10;CSBs&#10; Peer recovery services&#10; Same Day Access clinicians &#10; Outpatient clinicians/therapists&#10; Referral &amp; Care Coordination to connect individuals to ongoing treatment &amp; recovery services&#10; Prevention education&#10;  Harm reduction strategies&#10;  &#10;  *Services available on site and via telehealth depending on availability of providers in each city.&#10;">
            <a:extLst>
              <a:ext uri="{FF2B5EF4-FFF2-40B4-BE49-F238E27FC236}">
                <a16:creationId xmlns:a16="http://schemas.microsoft.com/office/drawing/2014/main" id="{A9F76786-53E8-1E86-FE22-E276F3AFCF93}"/>
              </a:ext>
            </a:extLst>
          </p:cNvPr>
          <p:cNvGraphicFramePr/>
          <p:nvPr/>
        </p:nvGraphicFramePr>
        <p:xfrm>
          <a:off x="456149" y="1885278"/>
          <a:ext cx="11142010" cy="4406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D6955EF6-7575-46CF-8C13-0458EAFD648A}"/>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1598159" y="6241403"/>
            <a:ext cx="350151" cy="253288"/>
          </a:xfrm>
          <a:prstGeom prst="rect">
            <a:avLst/>
          </a:prstGeom>
        </p:spPr>
      </p:pic>
      <p:pic>
        <p:nvPicPr>
          <p:cNvPr id="3" name="Picture 2">
            <a:extLst>
              <a:ext uri="{FF2B5EF4-FFF2-40B4-BE49-F238E27FC236}">
                <a16:creationId xmlns:a16="http://schemas.microsoft.com/office/drawing/2014/main" id="{0CAAE390-02B0-70DF-9C8A-9C90553E33B0}"/>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6149" y="6285475"/>
            <a:ext cx="1204352" cy="209216"/>
          </a:xfrm>
          <a:prstGeom prst="rect">
            <a:avLst/>
          </a:prstGeom>
        </p:spPr>
      </p:pic>
    </p:spTree>
    <p:extLst>
      <p:ext uri="{BB962C8B-B14F-4D97-AF65-F5344CB8AC3E}">
        <p14:creationId xmlns:p14="http://schemas.microsoft.com/office/powerpoint/2010/main" val="3064178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D4EEB-3382-623B-1B89-0C792F2A6C46}"/>
              </a:ext>
            </a:extLst>
          </p:cNvPr>
          <p:cNvSpPr>
            <a:spLocks noGrp="1"/>
          </p:cNvSpPr>
          <p:nvPr>
            <p:ph type="title"/>
          </p:nvPr>
        </p:nvSpPr>
        <p:spPr/>
        <p:txBody>
          <a:bodyPr/>
          <a:lstStyle/>
          <a:p>
            <a:pPr algn="ctr"/>
            <a:r>
              <a:rPr lang="en-US" dirty="0">
                <a:solidFill>
                  <a:schemeClr val="accent2"/>
                </a:solidFill>
                <a:latin typeface="Merriweather" panose="00000500000000000000" pitchFamily="2" charset="0"/>
              </a:rPr>
              <a:t>Case Study #1</a:t>
            </a:r>
          </a:p>
        </p:txBody>
      </p:sp>
      <p:sp>
        <p:nvSpPr>
          <p:cNvPr id="3" name="Content Placeholder 2">
            <a:extLst>
              <a:ext uri="{FF2B5EF4-FFF2-40B4-BE49-F238E27FC236}">
                <a16:creationId xmlns:a16="http://schemas.microsoft.com/office/drawing/2014/main" id="{D521CDB6-8505-8EA7-7733-987DF6A12817}"/>
              </a:ext>
            </a:extLst>
          </p:cNvPr>
          <p:cNvSpPr>
            <a:spLocks noGrp="1"/>
          </p:cNvSpPr>
          <p:nvPr>
            <p:ph idx="1"/>
          </p:nvPr>
        </p:nvSpPr>
        <p:spPr>
          <a:xfrm>
            <a:off x="396888" y="1506528"/>
            <a:ext cx="11033111" cy="964298"/>
          </a:xfrm>
        </p:spPr>
        <p:txBody>
          <a:bodyPr>
            <a:normAutofit lnSpcReduction="10000"/>
          </a:bodyPr>
          <a:lstStyle/>
          <a:p>
            <a:pPr>
              <a:lnSpc>
                <a:spcPct val="108000"/>
              </a:lnSpc>
              <a:spcBef>
                <a:spcPts val="0"/>
              </a:spcBef>
              <a:spcAft>
                <a:spcPts val="0"/>
              </a:spcAft>
            </a:pPr>
            <a:r>
              <a:rPr lang="en-US" sz="2800" b="1" dirty="0">
                <a:solidFill>
                  <a:srgbClr val="FF0000"/>
                </a:solidFill>
                <a:latin typeface="Source Sans Pro" panose="020B0503030403020204" pitchFamily="34" charset="0"/>
                <a:ea typeface="Source Sans Pro" panose="020B0503030403020204" pitchFamily="34" charset="0"/>
              </a:rPr>
              <a:t>Piedmont Community Services</a:t>
            </a:r>
          </a:p>
          <a:p>
            <a:pPr>
              <a:lnSpc>
                <a:spcPct val="108000"/>
              </a:lnSpc>
              <a:spcBef>
                <a:spcPts val="0"/>
              </a:spcBef>
              <a:spcAft>
                <a:spcPts val="0"/>
              </a:spcAft>
            </a:pPr>
            <a:r>
              <a:rPr lang="en-US" sz="2800" b="1" dirty="0">
                <a:solidFill>
                  <a:srgbClr val="FF0000"/>
                </a:solidFill>
                <a:latin typeface="Source Sans Pro" panose="020B0503030403020204" pitchFamily="34" charset="0"/>
                <a:ea typeface="Source Sans Pro" panose="020B0503030403020204" pitchFamily="34" charset="0"/>
              </a:rPr>
              <a:t>Preferred OBAT – Mobile Program</a:t>
            </a:r>
          </a:p>
          <a:p>
            <a:pPr>
              <a:lnSpc>
                <a:spcPct val="108000"/>
              </a:lnSpc>
              <a:spcBef>
                <a:spcPts val="0"/>
              </a:spcBef>
              <a:spcAft>
                <a:spcPts val="0"/>
              </a:spcAft>
            </a:pPr>
            <a:endParaRPr lang="en-US" sz="2800" b="1" dirty="0">
              <a:solidFill>
                <a:srgbClr val="FF0000"/>
              </a:solidFill>
              <a:latin typeface="Source Sans Pro" panose="020B0503030403020204" pitchFamily="34" charset="0"/>
              <a:ea typeface="Source Sans Pro" panose="020B0503030403020204" pitchFamily="34" charset="0"/>
            </a:endParaRPr>
          </a:p>
          <a:p>
            <a:endParaRPr lang="en-US" sz="2400" b="1" dirty="0">
              <a:solidFill>
                <a:srgbClr val="FF0000"/>
              </a:solidFill>
            </a:endParaRPr>
          </a:p>
        </p:txBody>
      </p:sp>
      <p:sp>
        <p:nvSpPr>
          <p:cNvPr id="4" name="Slide Number Placeholder 3">
            <a:extLst>
              <a:ext uri="{FF2B5EF4-FFF2-40B4-BE49-F238E27FC236}">
                <a16:creationId xmlns:a16="http://schemas.microsoft.com/office/drawing/2014/main" id="{AFA04BFD-EE47-93BF-5FBE-E25A1308FFF8}"/>
              </a:ext>
            </a:extLst>
          </p:cNvPr>
          <p:cNvSpPr>
            <a:spLocks noGrp="1"/>
          </p:cNvSpPr>
          <p:nvPr>
            <p:ph type="sldNum" sz="quarter" idx="12"/>
          </p:nvPr>
        </p:nvSpPr>
        <p:spPr/>
        <p:txBody>
          <a:bodyPr/>
          <a:lstStyle/>
          <a:p>
            <a:fld id="{6AE850FD-0344-4992-964E-28115068E2CF}" type="slidenum">
              <a:rPr lang="en-US" smtClean="0"/>
              <a:t>2</a:t>
            </a:fld>
            <a:endParaRPr lang="en-US"/>
          </a:p>
        </p:txBody>
      </p:sp>
      <p:sp>
        <p:nvSpPr>
          <p:cNvPr id="7" name="TextBox 6">
            <a:extLst>
              <a:ext uri="{FF2B5EF4-FFF2-40B4-BE49-F238E27FC236}">
                <a16:creationId xmlns:a16="http://schemas.microsoft.com/office/drawing/2014/main" id="{D69867DE-EA9C-9BAF-06F1-25C7F33FD68D}"/>
              </a:ext>
            </a:extLst>
          </p:cNvPr>
          <p:cNvSpPr txBox="1"/>
          <p:nvPr/>
        </p:nvSpPr>
        <p:spPr>
          <a:xfrm>
            <a:off x="396887" y="2743201"/>
            <a:ext cx="4953325" cy="1573636"/>
          </a:xfrm>
          <a:prstGeom prst="rect">
            <a:avLst/>
          </a:prstGeom>
          <a:noFill/>
        </p:spPr>
        <p:txBody>
          <a:bodyPr wrap="square" rtlCol="0">
            <a:spAutoFit/>
          </a:bodyPr>
          <a:lstStyle/>
          <a:p>
            <a:pPr>
              <a:lnSpc>
                <a:spcPct val="108000"/>
              </a:lnSpc>
              <a:spcBef>
                <a:spcPts val="0"/>
              </a:spcBef>
              <a:spcAft>
                <a:spcPts val="0"/>
              </a:spcAft>
            </a:pPr>
            <a:r>
              <a:rPr lang="en-US" sz="1800" b="1" dirty="0">
                <a:latin typeface="Source Sans Pro" panose="020B0503030403020204" pitchFamily="34" charset="0"/>
                <a:ea typeface="Source Sans Pro" panose="020B0503030403020204" pitchFamily="34" charset="0"/>
              </a:rPr>
              <a:t>Shannon Clark, MS </a:t>
            </a:r>
          </a:p>
          <a:p>
            <a:pPr>
              <a:lnSpc>
                <a:spcPct val="108000"/>
              </a:lnSpc>
              <a:spcBef>
                <a:spcPts val="0"/>
              </a:spcBef>
              <a:spcAft>
                <a:spcPts val="0"/>
              </a:spcAft>
            </a:pPr>
            <a:r>
              <a:rPr lang="en-US" sz="1800" b="1" dirty="0">
                <a:latin typeface="Source Sans Pro" panose="020B0503030403020204" pitchFamily="34" charset="0"/>
                <a:ea typeface="Source Sans Pro" panose="020B0503030403020204" pitchFamily="34" charset="0"/>
              </a:rPr>
              <a:t>Director of Community Support Services</a:t>
            </a:r>
          </a:p>
          <a:p>
            <a:pPr>
              <a:lnSpc>
                <a:spcPct val="108000"/>
              </a:lnSpc>
              <a:spcBef>
                <a:spcPts val="0"/>
              </a:spcBef>
              <a:spcAft>
                <a:spcPts val="0"/>
              </a:spcAft>
            </a:pPr>
            <a:r>
              <a:rPr lang="en-US" b="1" dirty="0">
                <a:latin typeface="Source Sans Pro" panose="020B0503030403020204" pitchFamily="34" charset="0"/>
                <a:ea typeface="Source Sans Pro" panose="020B0503030403020204" pitchFamily="34" charset="0"/>
              </a:rPr>
              <a:t>Piedmont Community Services</a:t>
            </a:r>
          </a:p>
          <a:p>
            <a:pPr>
              <a:lnSpc>
                <a:spcPct val="108000"/>
              </a:lnSpc>
              <a:spcBef>
                <a:spcPts val="0"/>
              </a:spcBef>
              <a:spcAft>
                <a:spcPts val="0"/>
              </a:spcAft>
            </a:pPr>
            <a:r>
              <a:rPr lang="en-US" sz="1800" b="1" dirty="0">
                <a:latin typeface="Source Sans Pro" panose="020B0503030403020204" pitchFamily="34" charset="0"/>
                <a:ea typeface="Source Sans Pro" panose="020B0503030403020204" pitchFamily="34" charset="0"/>
                <a:hlinkClick r:id="rId2"/>
              </a:rPr>
              <a:t>sclark@piedmontcsb.org</a:t>
            </a:r>
            <a:endParaRPr lang="en-US" sz="1800" b="1" dirty="0">
              <a:latin typeface="Source Sans Pro" panose="020B0503030403020204" pitchFamily="34" charset="0"/>
              <a:ea typeface="Source Sans Pro" panose="020B0503030403020204" pitchFamily="34" charset="0"/>
            </a:endParaRPr>
          </a:p>
          <a:p>
            <a:pPr>
              <a:lnSpc>
                <a:spcPct val="108000"/>
              </a:lnSpc>
              <a:spcBef>
                <a:spcPts val="0"/>
              </a:spcBef>
              <a:spcAft>
                <a:spcPts val="0"/>
              </a:spcAft>
            </a:pPr>
            <a:endParaRPr lang="en-US" sz="1800" b="1" dirty="0">
              <a:latin typeface="Source Sans Pro" panose="020B0503030403020204" pitchFamily="34" charset="0"/>
              <a:ea typeface="Source Sans Pro" panose="020B0503030403020204" pitchFamily="34" charset="0"/>
            </a:endParaRPr>
          </a:p>
        </p:txBody>
      </p:sp>
      <p:pic>
        <p:nvPicPr>
          <p:cNvPr id="9" name="Picture 8">
            <a:extLst>
              <a:ext uri="{FF2B5EF4-FFF2-40B4-BE49-F238E27FC236}">
                <a16:creationId xmlns:a16="http://schemas.microsoft.com/office/drawing/2014/main" id="{8ED12AAC-180E-CB5E-755D-549CB151AE12}"/>
              </a:ext>
            </a:extLst>
          </p:cNvPr>
          <p:cNvPicPr>
            <a:picLocks noChangeAspect="1"/>
          </p:cNvPicPr>
          <p:nvPr/>
        </p:nvPicPr>
        <p:blipFill>
          <a:blip r:embed="rId3"/>
          <a:stretch>
            <a:fillRect/>
          </a:stretch>
        </p:blipFill>
        <p:spPr>
          <a:xfrm>
            <a:off x="5913443" y="1416294"/>
            <a:ext cx="4340915" cy="4604347"/>
          </a:xfrm>
          <a:prstGeom prst="rect">
            <a:avLst/>
          </a:prstGeom>
        </p:spPr>
      </p:pic>
      <p:pic>
        <p:nvPicPr>
          <p:cNvPr id="11" name="Picture 10">
            <a:extLst>
              <a:ext uri="{FF2B5EF4-FFF2-40B4-BE49-F238E27FC236}">
                <a16:creationId xmlns:a16="http://schemas.microsoft.com/office/drawing/2014/main" id="{ACE1B55F-ECA4-445B-84BB-5B9777F543B0}"/>
              </a:ext>
            </a:extLst>
          </p:cNvPr>
          <p:cNvPicPr>
            <a:picLocks noChangeAspect="1"/>
          </p:cNvPicPr>
          <p:nvPr/>
        </p:nvPicPr>
        <p:blipFill>
          <a:blip r:embed="rId4"/>
          <a:stretch>
            <a:fillRect/>
          </a:stretch>
        </p:blipFill>
        <p:spPr>
          <a:xfrm>
            <a:off x="1694809" y="4447004"/>
            <a:ext cx="2613343" cy="1431429"/>
          </a:xfrm>
          <a:prstGeom prst="rect">
            <a:avLst/>
          </a:prstGeom>
        </p:spPr>
      </p:pic>
    </p:spTree>
    <p:extLst>
      <p:ext uri="{BB962C8B-B14F-4D97-AF65-F5344CB8AC3E}">
        <p14:creationId xmlns:p14="http://schemas.microsoft.com/office/powerpoint/2010/main" val="511255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F00BC-28F0-6FF1-DF87-3C004C9702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0D2B1F-4049-9E37-5291-5003F5B73511}"/>
              </a:ext>
            </a:extLst>
          </p:cNvPr>
          <p:cNvSpPr>
            <a:spLocks noGrp="1"/>
          </p:cNvSpPr>
          <p:nvPr>
            <p:ph type="title"/>
          </p:nvPr>
        </p:nvSpPr>
        <p:spPr/>
        <p:txBody>
          <a:bodyPr/>
          <a:lstStyle/>
          <a:p>
            <a:pPr algn="ctr"/>
            <a:r>
              <a:rPr lang="en-US" dirty="0">
                <a:solidFill>
                  <a:schemeClr val="accent2"/>
                </a:solidFill>
                <a:latin typeface="Merriweather" panose="00000500000000000000" pitchFamily="2" charset="0"/>
              </a:rPr>
              <a:t>Questions from the Audience</a:t>
            </a:r>
          </a:p>
        </p:txBody>
      </p:sp>
      <p:sp>
        <p:nvSpPr>
          <p:cNvPr id="3" name="Content Placeholder 2">
            <a:extLst>
              <a:ext uri="{FF2B5EF4-FFF2-40B4-BE49-F238E27FC236}">
                <a16:creationId xmlns:a16="http://schemas.microsoft.com/office/drawing/2014/main" id="{7749D7B2-02EE-56C6-F89F-ED9631136886}"/>
              </a:ext>
            </a:extLst>
          </p:cNvPr>
          <p:cNvSpPr>
            <a:spLocks noGrp="1"/>
          </p:cNvSpPr>
          <p:nvPr>
            <p:ph idx="1"/>
          </p:nvPr>
        </p:nvSpPr>
        <p:spPr>
          <a:xfrm>
            <a:off x="3455004" y="2447008"/>
            <a:ext cx="5281992" cy="1491114"/>
          </a:xfrm>
        </p:spPr>
        <p:txBody>
          <a:bodyPr>
            <a:normAutofit/>
          </a:bodyPr>
          <a:lstStyle/>
          <a:p>
            <a:pPr>
              <a:lnSpc>
                <a:spcPct val="108000"/>
              </a:lnSpc>
              <a:spcBef>
                <a:spcPts val="0"/>
              </a:spcBef>
              <a:spcAft>
                <a:spcPts val="0"/>
              </a:spcAft>
            </a:pPr>
            <a:r>
              <a:rPr lang="en-US" sz="2800" b="1" dirty="0">
                <a:solidFill>
                  <a:srgbClr val="FF0000"/>
                </a:solidFill>
                <a:latin typeface="Source Sans Pro" panose="020B0503030403020204" pitchFamily="34" charset="0"/>
                <a:ea typeface="Source Sans Pro" panose="020B0503030403020204" pitchFamily="34" charset="0"/>
              </a:rPr>
              <a:t>Please Type Your Questions or Comments into the Q&amp;A Feature</a:t>
            </a:r>
          </a:p>
          <a:p>
            <a:pPr>
              <a:lnSpc>
                <a:spcPct val="108000"/>
              </a:lnSpc>
              <a:spcBef>
                <a:spcPts val="0"/>
              </a:spcBef>
              <a:spcAft>
                <a:spcPts val="0"/>
              </a:spcAft>
            </a:pPr>
            <a:endParaRPr lang="en-US" sz="2800" b="1" dirty="0">
              <a:solidFill>
                <a:srgbClr val="FF0000"/>
              </a:solidFill>
              <a:latin typeface="Source Sans Pro" panose="020B0503030403020204" pitchFamily="34" charset="0"/>
              <a:ea typeface="Source Sans Pro" panose="020B0503030403020204" pitchFamily="34" charset="0"/>
            </a:endParaRPr>
          </a:p>
          <a:p>
            <a:endParaRPr lang="en-US" sz="2400" b="1" dirty="0">
              <a:solidFill>
                <a:srgbClr val="FF0000"/>
              </a:solidFill>
            </a:endParaRPr>
          </a:p>
        </p:txBody>
      </p:sp>
      <p:sp>
        <p:nvSpPr>
          <p:cNvPr id="4" name="Slide Number Placeholder 3">
            <a:extLst>
              <a:ext uri="{FF2B5EF4-FFF2-40B4-BE49-F238E27FC236}">
                <a16:creationId xmlns:a16="http://schemas.microsoft.com/office/drawing/2014/main" id="{7595105B-9307-D60D-E13A-F726817C50F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E850FD-0344-4992-964E-28115068E2CF}"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1956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BA1CC-AC28-AAA7-ABF6-5B6ACC6A8493}"/>
              </a:ext>
            </a:extLst>
          </p:cNvPr>
          <p:cNvSpPr>
            <a:spLocks noGrp="1"/>
          </p:cNvSpPr>
          <p:nvPr>
            <p:ph type="ctrTitle"/>
          </p:nvPr>
        </p:nvSpPr>
        <p:spPr>
          <a:xfrm>
            <a:off x="4635314" y="2002641"/>
            <a:ext cx="6673616" cy="3686015"/>
          </a:xfrm>
        </p:spPr>
        <p:txBody>
          <a:bodyPr>
            <a:noAutofit/>
          </a:bodyPr>
          <a:lstStyle/>
          <a:p>
            <a:pPr>
              <a:lnSpc>
                <a:spcPct val="100000"/>
              </a:lnSpc>
            </a:pPr>
            <a:r>
              <a:rPr lang="en-US" sz="2800" b="1" dirty="0">
                <a:solidFill>
                  <a:srgbClr val="FF0000"/>
                </a:solidFill>
                <a:latin typeface="Merriweather" panose="00000500000000000000" pitchFamily="2" charset="0"/>
                <a:ea typeface="Source Sans Pro" panose="020B0503030403020204" pitchFamily="34" charset="0"/>
              </a:rPr>
              <a:t>Virginia Opioid Abatement Authority</a:t>
            </a:r>
            <a:br>
              <a:rPr lang="en-US" sz="2800" dirty="0">
                <a:solidFill>
                  <a:schemeClr val="accent2"/>
                </a:solidFill>
                <a:latin typeface="Merriweather" panose="00000500000000000000" pitchFamily="2" charset="0"/>
                <a:ea typeface="Source Sans Pro" panose="020B0503030403020204" pitchFamily="34" charset="0"/>
              </a:rPr>
            </a:br>
            <a:r>
              <a:rPr lang="en-US" sz="2800" dirty="0">
                <a:solidFill>
                  <a:schemeClr val="accent2"/>
                </a:solidFill>
                <a:latin typeface="Merriweather" panose="00000500000000000000" pitchFamily="2" charset="0"/>
                <a:ea typeface="Source Sans Pro" panose="020B0503030403020204" pitchFamily="34" charset="0"/>
              </a:rPr>
              <a:t>701 E. Franklin St., Suite 803</a:t>
            </a:r>
            <a:br>
              <a:rPr lang="en-US" sz="2800" dirty="0">
                <a:solidFill>
                  <a:schemeClr val="accent2"/>
                </a:solidFill>
                <a:latin typeface="Merriweather" panose="00000500000000000000" pitchFamily="2" charset="0"/>
                <a:ea typeface="Source Sans Pro" panose="020B0503030403020204" pitchFamily="34" charset="0"/>
              </a:rPr>
            </a:br>
            <a:r>
              <a:rPr lang="en-US" sz="2800" dirty="0">
                <a:solidFill>
                  <a:schemeClr val="accent2"/>
                </a:solidFill>
                <a:latin typeface="Merriweather" panose="00000500000000000000" pitchFamily="2" charset="0"/>
                <a:ea typeface="Source Sans Pro" panose="020B0503030403020204" pitchFamily="34" charset="0"/>
              </a:rPr>
              <a:t>Richmond, VA 23221</a:t>
            </a:r>
            <a:br>
              <a:rPr lang="en-US" sz="2800" dirty="0">
                <a:solidFill>
                  <a:schemeClr val="accent2"/>
                </a:solidFill>
                <a:latin typeface="Merriweather" panose="00000500000000000000" pitchFamily="2" charset="0"/>
                <a:ea typeface="Source Sans Pro" panose="020B0503030403020204" pitchFamily="34" charset="0"/>
              </a:rPr>
            </a:br>
            <a:br>
              <a:rPr lang="en-US" sz="2800" dirty="0">
                <a:solidFill>
                  <a:schemeClr val="accent2"/>
                </a:solidFill>
                <a:latin typeface="Merriweather" panose="00000500000000000000" pitchFamily="2" charset="0"/>
                <a:ea typeface="Source Sans Pro" panose="020B0503030403020204" pitchFamily="34" charset="0"/>
              </a:rPr>
            </a:br>
            <a:br>
              <a:rPr lang="en-US" sz="2800" dirty="0">
                <a:solidFill>
                  <a:schemeClr val="accent2"/>
                </a:solidFill>
                <a:latin typeface="Merriweather" panose="00000500000000000000" pitchFamily="2" charset="0"/>
                <a:ea typeface="Source Sans Pro" panose="020B0503030403020204" pitchFamily="34" charset="0"/>
              </a:rPr>
            </a:br>
            <a:r>
              <a:rPr lang="en-US" sz="2800" dirty="0">
                <a:solidFill>
                  <a:schemeClr val="accent2"/>
                </a:solidFill>
                <a:latin typeface="Merriweather" panose="00000500000000000000" pitchFamily="2" charset="0"/>
                <a:ea typeface="Source Sans Pro" panose="020B0503030403020204" pitchFamily="34" charset="0"/>
              </a:rPr>
              <a:t>email to: </a:t>
            </a:r>
            <a:r>
              <a:rPr lang="en-US" sz="2800" dirty="0">
                <a:solidFill>
                  <a:schemeClr val="accent2"/>
                </a:solidFill>
                <a:latin typeface="Merriweather" panose="00000500000000000000" pitchFamily="2" charset="0"/>
                <a:ea typeface="Source Sans Pro" panose="020B0503030403020204" pitchFamily="34" charset="0"/>
                <a:hlinkClick r:id="rId3"/>
              </a:rPr>
              <a:t>info@voaa.us</a:t>
            </a:r>
            <a:br>
              <a:rPr lang="en-US" sz="2800" dirty="0">
                <a:solidFill>
                  <a:schemeClr val="accent2"/>
                </a:solidFill>
                <a:latin typeface="Merriweather" panose="00000500000000000000" pitchFamily="2" charset="0"/>
                <a:ea typeface="Source Sans Pro" panose="020B0503030403020204" pitchFamily="34" charset="0"/>
              </a:rPr>
            </a:br>
            <a:endParaRPr lang="en-US" sz="2800" dirty="0">
              <a:solidFill>
                <a:schemeClr val="accent2"/>
              </a:solidFill>
              <a:latin typeface="Merriweather" panose="00000500000000000000" pitchFamily="2" charset="0"/>
              <a:ea typeface="Source Sans Pro" panose="020B0503030403020204" pitchFamily="34" charset="0"/>
            </a:endParaRPr>
          </a:p>
        </p:txBody>
      </p:sp>
      <p:pic>
        <p:nvPicPr>
          <p:cNvPr id="5" name="Picture 4" descr="Logo&#10;&#10;Description automatically generated">
            <a:extLst>
              <a:ext uri="{FF2B5EF4-FFF2-40B4-BE49-F238E27FC236}">
                <a16:creationId xmlns:a16="http://schemas.microsoft.com/office/drawing/2014/main" id="{4EE501DA-266B-99DC-CFE0-9FC9F571D0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999" y="1278567"/>
            <a:ext cx="4001315" cy="3771239"/>
          </a:xfrm>
          <a:prstGeom prst="rect">
            <a:avLst/>
          </a:prstGeom>
        </p:spPr>
      </p:pic>
      <p:sp>
        <p:nvSpPr>
          <p:cNvPr id="7" name="Title 1">
            <a:extLst>
              <a:ext uri="{FF2B5EF4-FFF2-40B4-BE49-F238E27FC236}">
                <a16:creationId xmlns:a16="http://schemas.microsoft.com/office/drawing/2014/main" id="{E21FFE8F-09DF-3FE9-C02B-E7C313E5A239}"/>
              </a:ext>
            </a:extLst>
          </p:cNvPr>
          <p:cNvSpPr txBox="1">
            <a:spLocks/>
          </p:cNvSpPr>
          <p:nvPr/>
        </p:nvSpPr>
        <p:spPr>
          <a:xfrm>
            <a:off x="396338" y="4591121"/>
            <a:ext cx="4399519" cy="1250852"/>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lnSpc>
                <a:spcPct val="100000"/>
              </a:lnSpc>
            </a:pPr>
            <a:r>
              <a:rPr lang="en-US" sz="2800" b="1" dirty="0">
                <a:solidFill>
                  <a:schemeClr val="tx1"/>
                </a:solidFill>
                <a:latin typeface="Merriweather" panose="00000500000000000000" pitchFamily="2" charset="0"/>
                <a:ea typeface="Source Sans Pro" panose="020B0503030403020204" pitchFamily="34" charset="0"/>
                <a:hlinkClick r:id="rId5">
                  <a:extLst>
                    <a:ext uri="{A12FA001-AC4F-418D-AE19-62706E023703}">
                      <ahyp:hlinkClr xmlns:ahyp="http://schemas.microsoft.com/office/drawing/2018/hyperlinkcolor" val="tx"/>
                    </a:ext>
                  </a:extLst>
                </a:hlinkClick>
              </a:rPr>
              <a:t>www.voaa.us</a:t>
            </a:r>
            <a:endParaRPr lang="en-US" sz="2800" b="1" dirty="0">
              <a:solidFill>
                <a:schemeClr val="tx1"/>
              </a:solidFill>
              <a:latin typeface="Merriweather" panose="00000500000000000000" pitchFamily="2" charset="0"/>
              <a:ea typeface="Source Sans Pro" panose="020B0503030403020204" pitchFamily="34" charset="0"/>
            </a:endParaRPr>
          </a:p>
          <a:p>
            <a:pPr algn="ctr">
              <a:lnSpc>
                <a:spcPct val="100000"/>
              </a:lnSpc>
            </a:pPr>
            <a:endParaRPr lang="en-US" sz="2800" b="1" dirty="0">
              <a:solidFill>
                <a:schemeClr val="tx1"/>
              </a:solidFill>
              <a:latin typeface="Merriweather" panose="00000500000000000000" pitchFamily="2" charset="0"/>
              <a:ea typeface="Source Sans Pro" panose="020B0503030403020204" pitchFamily="34" charset="0"/>
            </a:endParaRPr>
          </a:p>
        </p:txBody>
      </p:sp>
    </p:spTree>
    <p:extLst>
      <p:ext uri="{BB962C8B-B14F-4D97-AF65-F5344CB8AC3E}">
        <p14:creationId xmlns:p14="http://schemas.microsoft.com/office/powerpoint/2010/main" val="927871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63C6D-A982-02AD-574C-9669312DF03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8EB1AC9-856C-C8BB-8405-0BC48189D7D8}"/>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51D0985B-B690-3581-82C5-5A0BAB3D0FA1}"/>
              </a:ext>
            </a:extLst>
          </p:cNvPr>
          <p:cNvSpPr>
            <a:spLocks noGrp="1"/>
          </p:cNvSpPr>
          <p:nvPr>
            <p:ph type="sldNum" sz="quarter" idx="12"/>
          </p:nvPr>
        </p:nvSpPr>
        <p:spPr/>
        <p:txBody>
          <a:bodyPr/>
          <a:lstStyle/>
          <a:p>
            <a:fld id="{6AE850FD-0344-4992-964E-28115068E2CF}" type="slidenum">
              <a:rPr lang="en-US" smtClean="0"/>
              <a:t>3</a:t>
            </a:fld>
            <a:endParaRPr lang="en-US"/>
          </a:p>
        </p:txBody>
      </p:sp>
      <p:pic>
        <p:nvPicPr>
          <p:cNvPr id="6" name="Picture 5">
            <a:extLst>
              <a:ext uri="{FF2B5EF4-FFF2-40B4-BE49-F238E27FC236}">
                <a16:creationId xmlns:a16="http://schemas.microsoft.com/office/drawing/2014/main" id="{B74BC745-3CA0-12ED-2D90-87564897F12E}"/>
              </a:ext>
            </a:extLst>
          </p:cNvPr>
          <p:cNvPicPr>
            <a:picLocks noChangeAspect="1"/>
          </p:cNvPicPr>
          <p:nvPr/>
        </p:nvPicPr>
        <p:blipFill>
          <a:blip r:embed="rId2"/>
          <a:stretch>
            <a:fillRect/>
          </a:stretch>
        </p:blipFill>
        <p:spPr>
          <a:xfrm>
            <a:off x="30480" y="33090"/>
            <a:ext cx="12192000" cy="6067487"/>
          </a:xfrm>
          <a:prstGeom prst="rect">
            <a:avLst/>
          </a:prstGeom>
        </p:spPr>
      </p:pic>
    </p:spTree>
    <p:extLst>
      <p:ext uri="{BB962C8B-B14F-4D97-AF65-F5344CB8AC3E}">
        <p14:creationId xmlns:p14="http://schemas.microsoft.com/office/powerpoint/2010/main" val="1926907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DE55A-19B3-5AB6-D971-8A05170F6DF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AAFD2EE-6DAB-6927-AA1C-4DDBABDFFF30}"/>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E3B1B2E4-CE71-ED60-B442-4DBF6FEA3561}"/>
              </a:ext>
            </a:extLst>
          </p:cNvPr>
          <p:cNvSpPr>
            <a:spLocks noGrp="1"/>
          </p:cNvSpPr>
          <p:nvPr>
            <p:ph type="sldNum" sz="quarter" idx="12"/>
          </p:nvPr>
        </p:nvSpPr>
        <p:spPr/>
        <p:txBody>
          <a:bodyPr/>
          <a:lstStyle/>
          <a:p>
            <a:fld id="{6AE850FD-0344-4992-964E-28115068E2CF}" type="slidenum">
              <a:rPr lang="en-US" smtClean="0"/>
              <a:t>4</a:t>
            </a:fld>
            <a:endParaRPr lang="en-US"/>
          </a:p>
        </p:txBody>
      </p:sp>
      <p:pic>
        <p:nvPicPr>
          <p:cNvPr id="6" name="Picture 5">
            <a:extLst>
              <a:ext uri="{FF2B5EF4-FFF2-40B4-BE49-F238E27FC236}">
                <a16:creationId xmlns:a16="http://schemas.microsoft.com/office/drawing/2014/main" id="{A75C1F3E-ADD4-A331-FDDB-C73B1C1403C6}"/>
              </a:ext>
            </a:extLst>
          </p:cNvPr>
          <p:cNvPicPr>
            <a:picLocks noChangeAspect="1"/>
          </p:cNvPicPr>
          <p:nvPr/>
        </p:nvPicPr>
        <p:blipFill>
          <a:blip r:embed="rId2"/>
          <a:stretch>
            <a:fillRect/>
          </a:stretch>
        </p:blipFill>
        <p:spPr>
          <a:xfrm>
            <a:off x="38911" y="38912"/>
            <a:ext cx="12214997" cy="6011694"/>
          </a:xfrm>
          <a:prstGeom prst="rect">
            <a:avLst/>
          </a:prstGeom>
        </p:spPr>
      </p:pic>
    </p:spTree>
    <p:extLst>
      <p:ext uri="{BB962C8B-B14F-4D97-AF65-F5344CB8AC3E}">
        <p14:creationId xmlns:p14="http://schemas.microsoft.com/office/powerpoint/2010/main" val="3347114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BD313-200C-A7BD-8208-6973B0E48D3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CE5FA1A-E9D1-7DD7-161F-315938A33D79}"/>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2805C0C1-0B34-B68D-5268-E76A6FF0C989}"/>
              </a:ext>
            </a:extLst>
          </p:cNvPr>
          <p:cNvSpPr>
            <a:spLocks noGrp="1"/>
          </p:cNvSpPr>
          <p:nvPr>
            <p:ph type="sldNum" sz="quarter" idx="12"/>
          </p:nvPr>
        </p:nvSpPr>
        <p:spPr/>
        <p:txBody>
          <a:bodyPr/>
          <a:lstStyle/>
          <a:p>
            <a:fld id="{6AE850FD-0344-4992-964E-28115068E2CF}" type="slidenum">
              <a:rPr lang="en-US" smtClean="0"/>
              <a:t>5</a:t>
            </a:fld>
            <a:endParaRPr lang="en-US"/>
          </a:p>
        </p:txBody>
      </p:sp>
      <p:pic>
        <p:nvPicPr>
          <p:cNvPr id="6" name="Picture 5">
            <a:extLst>
              <a:ext uri="{FF2B5EF4-FFF2-40B4-BE49-F238E27FC236}">
                <a16:creationId xmlns:a16="http://schemas.microsoft.com/office/drawing/2014/main" id="{EE24DCD6-D8DB-4090-7E75-79CBF3EAA0CC}"/>
              </a:ext>
            </a:extLst>
          </p:cNvPr>
          <p:cNvPicPr>
            <a:picLocks noChangeAspect="1"/>
          </p:cNvPicPr>
          <p:nvPr/>
        </p:nvPicPr>
        <p:blipFill>
          <a:blip r:embed="rId2"/>
          <a:stretch>
            <a:fillRect/>
          </a:stretch>
        </p:blipFill>
        <p:spPr>
          <a:xfrm>
            <a:off x="0" y="33089"/>
            <a:ext cx="12192000" cy="6396751"/>
          </a:xfrm>
          <a:prstGeom prst="rect">
            <a:avLst/>
          </a:prstGeom>
        </p:spPr>
      </p:pic>
    </p:spTree>
    <p:extLst>
      <p:ext uri="{BB962C8B-B14F-4D97-AF65-F5344CB8AC3E}">
        <p14:creationId xmlns:p14="http://schemas.microsoft.com/office/powerpoint/2010/main" val="2689641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F7089-0C71-12C7-0A6B-BB77D28FCEA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91AFBB1-4AA4-CFD2-5538-CF191D95CF9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DC72CA76-2A3E-BFCE-168D-A86515848E3E}"/>
              </a:ext>
            </a:extLst>
          </p:cNvPr>
          <p:cNvSpPr>
            <a:spLocks noGrp="1"/>
          </p:cNvSpPr>
          <p:nvPr>
            <p:ph type="sldNum" sz="quarter" idx="12"/>
          </p:nvPr>
        </p:nvSpPr>
        <p:spPr/>
        <p:txBody>
          <a:bodyPr/>
          <a:lstStyle/>
          <a:p>
            <a:fld id="{6AE850FD-0344-4992-964E-28115068E2CF}" type="slidenum">
              <a:rPr lang="en-US" smtClean="0"/>
              <a:t>6</a:t>
            </a:fld>
            <a:endParaRPr lang="en-US"/>
          </a:p>
        </p:txBody>
      </p:sp>
      <p:pic>
        <p:nvPicPr>
          <p:cNvPr id="6" name="Picture 5">
            <a:extLst>
              <a:ext uri="{FF2B5EF4-FFF2-40B4-BE49-F238E27FC236}">
                <a16:creationId xmlns:a16="http://schemas.microsoft.com/office/drawing/2014/main" id="{746964A7-469D-8A09-D31E-E7CFDBAC0EAC}"/>
              </a:ext>
            </a:extLst>
          </p:cNvPr>
          <p:cNvPicPr>
            <a:picLocks noChangeAspect="1"/>
          </p:cNvPicPr>
          <p:nvPr/>
        </p:nvPicPr>
        <p:blipFill>
          <a:blip r:embed="rId2"/>
          <a:stretch>
            <a:fillRect/>
          </a:stretch>
        </p:blipFill>
        <p:spPr>
          <a:xfrm>
            <a:off x="48929" y="33090"/>
            <a:ext cx="12115068" cy="5920238"/>
          </a:xfrm>
          <a:prstGeom prst="rect">
            <a:avLst/>
          </a:prstGeom>
        </p:spPr>
      </p:pic>
    </p:spTree>
    <p:extLst>
      <p:ext uri="{BB962C8B-B14F-4D97-AF65-F5344CB8AC3E}">
        <p14:creationId xmlns:p14="http://schemas.microsoft.com/office/powerpoint/2010/main" val="1009332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AD515-3E41-6892-2647-CBB1BAC6C77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AC709BD-70A0-C588-B1E7-FE545DFE8F5F}"/>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81D292C9-C6F1-933B-6304-BE25EFC65C56}"/>
              </a:ext>
            </a:extLst>
          </p:cNvPr>
          <p:cNvSpPr>
            <a:spLocks noGrp="1"/>
          </p:cNvSpPr>
          <p:nvPr>
            <p:ph type="sldNum" sz="quarter" idx="12"/>
          </p:nvPr>
        </p:nvSpPr>
        <p:spPr/>
        <p:txBody>
          <a:bodyPr/>
          <a:lstStyle/>
          <a:p>
            <a:fld id="{6AE850FD-0344-4992-964E-28115068E2CF}" type="slidenum">
              <a:rPr lang="en-US" smtClean="0"/>
              <a:t>7</a:t>
            </a:fld>
            <a:endParaRPr lang="en-US"/>
          </a:p>
        </p:txBody>
      </p:sp>
      <p:pic>
        <p:nvPicPr>
          <p:cNvPr id="6" name="Picture 5">
            <a:extLst>
              <a:ext uri="{FF2B5EF4-FFF2-40B4-BE49-F238E27FC236}">
                <a16:creationId xmlns:a16="http://schemas.microsoft.com/office/drawing/2014/main" id="{ED5C77EE-E9B6-50DC-FB4B-A33226D00139}"/>
              </a:ext>
            </a:extLst>
          </p:cNvPr>
          <p:cNvPicPr>
            <a:picLocks noChangeAspect="1"/>
          </p:cNvPicPr>
          <p:nvPr/>
        </p:nvPicPr>
        <p:blipFill>
          <a:blip r:embed="rId2"/>
          <a:stretch>
            <a:fillRect/>
          </a:stretch>
        </p:blipFill>
        <p:spPr>
          <a:xfrm>
            <a:off x="38912" y="29184"/>
            <a:ext cx="12153088" cy="6828816"/>
          </a:xfrm>
          <a:prstGeom prst="rect">
            <a:avLst/>
          </a:prstGeom>
        </p:spPr>
      </p:pic>
    </p:spTree>
    <p:extLst>
      <p:ext uri="{BB962C8B-B14F-4D97-AF65-F5344CB8AC3E}">
        <p14:creationId xmlns:p14="http://schemas.microsoft.com/office/powerpoint/2010/main" val="2170018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8FC94-BFFA-9EFB-C649-552EFD6AD47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990E296-2EAC-1032-0959-9393BC0EBC31}"/>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B0DA6381-17BF-993D-BBBA-25F745BF7BCB}"/>
              </a:ext>
            </a:extLst>
          </p:cNvPr>
          <p:cNvSpPr>
            <a:spLocks noGrp="1"/>
          </p:cNvSpPr>
          <p:nvPr>
            <p:ph type="sldNum" sz="quarter" idx="12"/>
          </p:nvPr>
        </p:nvSpPr>
        <p:spPr/>
        <p:txBody>
          <a:bodyPr/>
          <a:lstStyle/>
          <a:p>
            <a:fld id="{6AE850FD-0344-4992-964E-28115068E2CF}" type="slidenum">
              <a:rPr lang="en-US" smtClean="0"/>
              <a:t>8</a:t>
            </a:fld>
            <a:endParaRPr lang="en-US"/>
          </a:p>
        </p:txBody>
      </p:sp>
      <p:pic>
        <p:nvPicPr>
          <p:cNvPr id="6" name="Picture 5">
            <a:extLst>
              <a:ext uri="{FF2B5EF4-FFF2-40B4-BE49-F238E27FC236}">
                <a16:creationId xmlns:a16="http://schemas.microsoft.com/office/drawing/2014/main" id="{D5A2DC4D-C2F1-1D05-C85A-1992505F88C7}"/>
              </a:ext>
            </a:extLst>
          </p:cNvPr>
          <p:cNvPicPr>
            <a:picLocks noChangeAspect="1"/>
          </p:cNvPicPr>
          <p:nvPr/>
        </p:nvPicPr>
        <p:blipFill>
          <a:blip r:embed="rId2"/>
          <a:stretch>
            <a:fillRect/>
          </a:stretch>
        </p:blipFill>
        <p:spPr>
          <a:xfrm>
            <a:off x="0" y="33090"/>
            <a:ext cx="11910324" cy="5560314"/>
          </a:xfrm>
          <a:prstGeom prst="rect">
            <a:avLst/>
          </a:prstGeom>
        </p:spPr>
      </p:pic>
      <p:pic>
        <p:nvPicPr>
          <p:cNvPr id="8" name="Picture 7">
            <a:extLst>
              <a:ext uri="{FF2B5EF4-FFF2-40B4-BE49-F238E27FC236}">
                <a16:creationId xmlns:a16="http://schemas.microsoft.com/office/drawing/2014/main" id="{6AF8B918-13BE-CC84-9492-F9569D2D0AA5}"/>
              </a:ext>
            </a:extLst>
          </p:cNvPr>
          <p:cNvPicPr>
            <a:picLocks noChangeAspect="1"/>
          </p:cNvPicPr>
          <p:nvPr/>
        </p:nvPicPr>
        <p:blipFill>
          <a:blip r:embed="rId3"/>
          <a:stretch>
            <a:fillRect/>
          </a:stretch>
        </p:blipFill>
        <p:spPr>
          <a:xfrm>
            <a:off x="10323509" y="33090"/>
            <a:ext cx="1000265" cy="562053"/>
          </a:xfrm>
          <a:prstGeom prst="rect">
            <a:avLst/>
          </a:prstGeom>
        </p:spPr>
      </p:pic>
    </p:spTree>
    <p:extLst>
      <p:ext uri="{BB962C8B-B14F-4D97-AF65-F5344CB8AC3E}">
        <p14:creationId xmlns:p14="http://schemas.microsoft.com/office/powerpoint/2010/main" val="1967386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50C0A-D552-9845-0FA4-0A6983B90E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782E89-E71E-4490-BC8E-1F1FDC331243}"/>
              </a:ext>
            </a:extLst>
          </p:cNvPr>
          <p:cNvSpPr>
            <a:spLocks noGrp="1"/>
          </p:cNvSpPr>
          <p:nvPr>
            <p:ph type="title"/>
          </p:nvPr>
        </p:nvSpPr>
        <p:spPr/>
        <p:txBody>
          <a:bodyPr/>
          <a:lstStyle/>
          <a:p>
            <a:pPr algn="ctr"/>
            <a:r>
              <a:rPr lang="en-US" dirty="0">
                <a:solidFill>
                  <a:schemeClr val="accent2"/>
                </a:solidFill>
                <a:latin typeface="Merriweather" panose="00000500000000000000" pitchFamily="2" charset="0"/>
              </a:rPr>
              <a:t>Case Study #2</a:t>
            </a:r>
          </a:p>
        </p:txBody>
      </p:sp>
      <p:sp>
        <p:nvSpPr>
          <p:cNvPr id="3" name="Content Placeholder 2">
            <a:extLst>
              <a:ext uri="{FF2B5EF4-FFF2-40B4-BE49-F238E27FC236}">
                <a16:creationId xmlns:a16="http://schemas.microsoft.com/office/drawing/2014/main" id="{88F8FFDB-EBAA-8F91-E41A-8A91C0032B94}"/>
              </a:ext>
            </a:extLst>
          </p:cNvPr>
          <p:cNvSpPr>
            <a:spLocks noGrp="1"/>
          </p:cNvSpPr>
          <p:nvPr>
            <p:ph idx="1"/>
          </p:nvPr>
        </p:nvSpPr>
        <p:spPr>
          <a:xfrm>
            <a:off x="4081402" y="1762105"/>
            <a:ext cx="4836594" cy="964298"/>
          </a:xfrm>
        </p:spPr>
        <p:txBody>
          <a:bodyPr>
            <a:normAutofit lnSpcReduction="10000"/>
          </a:bodyPr>
          <a:lstStyle/>
          <a:p>
            <a:pPr>
              <a:lnSpc>
                <a:spcPct val="108000"/>
              </a:lnSpc>
              <a:spcBef>
                <a:spcPts val="0"/>
              </a:spcBef>
              <a:spcAft>
                <a:spcPts val="0"/>
              </a:spcAft>
            </a:pPr>
            <a:r>
              <a:rPr lang="en-US" sz="2800" b="1" dirty="0">
                <a:solidFill>
                  <a:srgbClr val="FF0000"/>
                </a:solidFill>
                <a:latin typeface="Source Sans Pro" panose="020B0503030403020204" pitchFamily="34" charset="0"/>
                <a:ea typeface="Source Sans Pro" panose="020B0503030403020204" pitchFamily="34" charset="0"/>
              </a:rPr>
              <a:t>Rappahannock CSB</a:t>
            </a:r>
          </a:p>
          <a:p>
            <a:pPr>
              <a:lnSpc>
                <a:spcPct val="108000"/>
              </a:lnSpc>
              <a:spcBef>
                <a:spcPts val="0"/>
              </a:spcBef>
              <a:spcAft>
                <a:spcPts val="0"/>
              </a:spcAft>
            </a:pPr>
            <a:r>
              <a:rPr lang="en-US" sz="2800" b="1" dirty="0">
                <a:solidFill>
                  <a:srgbClr val="FF0000"/>
                </a:solidFill>
                <a:latin typeface="Source Sans Pro" panose="020B0503030403020204" pitchFamily="34" charset="0"/>
                <a:ea typeface="Source Sans Pro" panose="020B0503030403020204" pitchFamily="34" charset="0"/>
              </a:rPr>
              <a:t>Mobile Program</a:t>
            </a:r>
          </a:p>
          <a:p>
            <a:pPr>
              <a:lnSpc>
                <a:spcPct val="108000"/>
              </a:lnSpc>
              <a:spcBef>
                <a:spcPts val="0"/>
              </a:spcBef>
              <a:spcAft>
                <a:spcPts val="0"/>
              </a:spcAft>
            </a:pPr>
            <a:endParaRPr lang="en-US" sz="2800" b="1" dirty="0">
              <a:solidFill>
                <a:srgbClr val="FF0000"/>
              </a:solidFill>
              <a:latin typeface="Source Sans Pro" panose="020B0503030403020204" pitchFamily="34" charset="0"/>
              <a:ea typeface="Source Sans Pro" panose="020B0503030403020204" pitchFamily="34" charset="0"/>
            </a:endParaRPr>
          </a:p>
          <a:p>
            <a:endParaRPr lang="en-US" sz="2400" b="1" dirty="0">
              <a:solidFill>
                <a:srgbClr val="FF0000"/>
              </a:solidFill>
            </a:endParaRPr>
          </a:p>
        </p:txBody>
      </p:sp>
      <p:sp>
        <p:nvSpPr>
          <p:cNvPr id="4" name="Slide Number Placeholder 3">
            <a:extLst>
              <a:ext uri="{FF2B5EF4-FFF2-40B4-BE49-F238E27FC236}">
                <a16:creationId xmlns:a16="http://schemas.microsoft.com/office/drawing/2014/main" id="{A61B6385-A3FE-64F6-5810-09A1C9E81896}"/>
              </a:ext>
            </a:extLst>
          </p:cNvPr>
          <p:cNvSpPr>
            <a:spLocks noGrp="1"/>
          </p:cNvSpPr>
          <p:nvPr>
            <p:ph type="sldNum" sz="quarter" idx="12"/>
          </p:nvPr>
        </p:nvSpPr>
        <p:spPr/>
        <p:txBody>
          <a:bodyPr/>
          <a:lstStyle/>
          <a:p>
            <a:fld id="{6AE850FD-0344-4992-964E-28115068E2CF}" type="slidenum">
              <a:rPr lang="en-US" smtClean="0"/>
              <a:t>9</a:t>
            </a:fld>
            <a:endParaRPr lang="en-US"/>
          </a:p>
        </p:txBody>
      </p:sp>
      <p:sp>
        <p:nvSpPr>
          <p:cNvPr id="7" name="TextBox 6">
            <a:extLst>
              <a:ext uri="{FF2B5EF4-FFF2-40B4-BE49-F238E27FC236}">
                <a16:creationId xmlns:a16="http://schemas.microsoft.com/office/drawing/2014/main" id="{BECD2121-DF88-BAE5-FFF0-61CF65251B00}"/>
              </a:ext>
            </a:extLst>
          </p:cNvPr>
          <p:cNvSpPr txBox="1"/>
          <p:nvPr/>
        </p:nvSpPr>
        <p:spPr>
          <a:xfrm>
            <a:off x="4081402" y="2779673"/>
            <a:ext cx="4751314" cy="1573636"/>
          </a:xfrm>
          <a:prstGeom prst="rect">
            <a:avLst/>
          </a:prstGeom>
          <a:noFill/>
        </p:spPr>
        <p:txBody>
          <a:bodyPr wrap="square" rtlCol="0">
            <a:spAutoFit/>
          </a:bodyPr>
          <a:lstStyle/>
          <a:p>
            <a:pPr>
              <a:lnSpc>
                <a:spcPct val="108000"/>
              </a:lnSpc>
              <a:spcBef>
                <a:spcPts val="0"/>
              </a:spcBef>
              <a:spcAft>
                <a:spcPts val="0"/>
              </a:spcAft>
            </a:pPr>
            <a:r>
              <a:rPr lang="en-US" sz="1800" b="1" dirty="0">
                <a:latin typeface="Source Sans Pro" panose="020B0503030403020204" pitchFamily="34" charset="0"/>
                <a:ea typeface="Source Sans Pro" panose="020B0503030403020204" pitchFamily="34" charset="0"/>
              </a:rPr>
              <a:t>Brandie Williams, M.Ed., </a:t>
            </a:r>
            <a:r>
              <a:rPr lang="en-US" sz="1800" b="1" dirty="0" err="1">
                <a:latin typeface="Source Sans Pro" panose="020B0503030403020204" pitchFamily="34" charset="0"/>
                <a:ea typeface="Source Sans Pro" panose="020B0503030403020204" pitchFamily="34" charset="0"/>
              </a:rPr>
              <a:t>Ed.S</a:t>
            </a:r>
            <a:r>
              <a:rPr lang="en-US" sz="1800" b="1" dirty="0">
                <a:latin typeface="Source Sans Pro" panose="020B0503030403020204" pitchFamily="34" charset="0"/>
                <a:ea typeface="Source Sans Pro" panose="020B0503030403020204" pitchFamily="34" charset="0"/>
              </a:rPr>
              <a:t> </a:t>
            </a:r>
          </a:p>
          <a:p>
            <a:pPr>
              <a:lnSpc>
                <a:spcPct val="108000"/>
              </a:lnSpc>
              <a:spcBef>
                <a:spcPts val="0"/>
              </a:spcBef>
              <a:spcAft>
                <a:spcPts val="0"/>
              </a:spcAft>
            </a:pPr>
            <a:r>
              <a:rPr lang="en-US" sz="1800" b="1" dirty="0">
                <a:latin typeface="Source Sans Pro" panose="020B0503030403020204" pitchFamily="34" charset="0"/>
                <a:ea typeface="Source Sans Pro" panose="020B0503030403020204" pitchFamily="34" charset="0"/>
              </a:rPr>
              <a:t>Deputy Executive Director</a:t>
            </a:r>
          </a:p>
          <a:p>
            <a:pPr>
              <a:lnSpc>
                <a:spcPct val="108000"/>
              </a:lnSpc>
              <a:spcBef>
                <a:spcPts val="0"/>
              </a:spcBef>
              <a:spcAft>
                <a:spcPts val="0"/>
              </a:spcAft>
            </a:pPr>
            <a:r>
              <a:rPr lang="en-US" b="1" dirty="0">
                <a:latin typeface="Source Sans Pro" panose="020B0503030403020204" pitchFamily="34" charset="0"/>
                <a:ea typeface="Source Sans Pro" panose="020B0503030403020204" pitchFamily="34" charset="0"/>
              </a:rPr>
              <a:t>Rappahannock Community Services Board</a:t>
            </a:r>
            <a:endParaRPr lang="en-US" sz="1800" b="1" dirty="0">
              <a:latin typeface="Source Sans Pro" panose="020B0503030403020204" pitchFamily="34" charset="0"/>
              <a:ea typeface="Source Sans Pro" panose="020B0503030403020204" pitchFamily="34" charset="0"/>
            </a:endParaRPr>
          </a:p>
          <a:p>
            <a:pPr>
              <a:lnSpc>
                <a:spcPct val="108000"/>
              </a:lnSpc>
              <a:spcBef>
                <a:spcPts val="0"/>
              </a:spcBef>
              <a:spcAft>
                <a:spcPts val="0"/>
              </a:spcAft>
            </a:pPr>
            <a:r>
              <a:rPr lang="en-US" sz="1800" b="1" dirty="0">
                <a:latin typeface="Source Sans Pro" panose="020B0503030403020204" pitchFamily="34" charset="0"/>
                <a:ea typeface="Source Sans Pro" panose="020B0503030403020204" pitchFamily="34" charset="0"/>
                <a:hlinkClick r:id="rId2"/>
              </a:rPr>
              <a:t>bwilliams@rappahannockareacsb.org</a:t>
            </a:r>
            <a:endParaRPr lang="en-US" sz="1800" b="1" dirty="0">
              <a:latin typeface="Source Sans Pro" panose="020B0503030403020204" pitchFamily="34" charset="0"/>
              <a:ea typeface="Source Sans Pro" panose="020B0503030403020204" pitchFamily="34" charset="0"/>
            </a:endParaRPr>
          </a:p>
          <a:p>
            <a:pPr>
              <a:lnSpc>
                <a:spcPct val="108000"/>
              </a:lnSpc>
              <a:spcBef>
                <a:spcPts val="0"/>
              </a:spcBef>
              <a:spcAft>
                <a:spcPts val="0"/>
              </a:spcAft>
            </a:pPr>
            <a:endParaRPr lang="en-US" sz="1800" b="1" dirty="0">
              <a:latin typeface="Source Sans Pro" panose="020B0503030403020204" pitchFamily="34" charset="0"/>
              <a:ea typeface="Source Sans Pro" panose="020B0503030403020204" pitchFamily="34" charset="0"/>
            </a:endParaRPr>
          </a:p>
        </p:txBody>
      </p:sp>
      <p:pic>
        <p:nvPicPr>
          <p:cNvPr id="6" name="Picture 5">
            <a:extLst>
              <a:ext uri="{FF2B5EF4-FFF2-40B4-BE49-F238E27FC236}">
                <a16:creationId xmlns:a16="http://schemas.microsoft.com/office/drawing/2014/main" id="{0DF6CF78-A0D0-F61B-19CA-494D0D1C8904}"/>
              </a:ext>
            </a:extLst>
          </p:cNvPr>
          <p:cNvPicPr>
            <a:picLocks noChangeAspect="1"/>
          </p:cNvPicPr>
          <p:nvPr/>
        </p:nvPicPr>
        <p:blipFill>
          <a:blip r:embed="rId3"/>
          <a:stretch>
            <a:fillRect/>
          </a:stretch>
        </p:blipFill>
        <p:spPr>
          <a:xfrm>
            <a:off x="2327116" y="4480698"/>
            <a:ext cx="7283809" cy="1693651"/>
          </a:xfrm>
          <a:prstGeom prst="rect">
            <a:avLst/>
          </a:prstGeom>
        </p:spPr>
      </p:pic>
    </p:spTree>
    <p:extLst>
      <p:ext uri="{BB962C8B-B14F-4D97-AF65-F5344CB8AC3E}">
        <p14:creationId xmlns:p14="http://schemas.microsoft.com/office/powerpoint/2010/main" val="2267794786"/>
      </p:ext>
    </p:extLst>
  </p:cSld>
  <p:clrMapOvr>
    <a:masterClrMapping/>
  </p:clrMapOvr>
</p:sld>
</file>

<file path=ppt/theme/theme1.xml><?xml version="1.0" encoding="utf-8"?>
<a:theme xmlns:a="http://schemas.openxmlformats.org/drawingml/2006/main" name="Retrospec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e4e78f1-e745-4d3d-baf9-5d7f88672421" xsi:nil="true"/>
    <lcf76f155ced4ddcb4097134ff3c332f xmlns="b26ac8a2-39d3-4c6c-a658-78bf8e690172">
      <Terms xmlns="http://schemas.microsoft.com/office/infopath/2007/PartnerControls"/>
    </lcf76f155ced4ddcb4097134ff3c332f>
    <SharedWithUsers xmlns="9e4e78f1-e745-4d3d-baf9-5d7f88672421">
      <UserInfo>
        <DisplayName>Tony McDowell</DisplayName>
        <AccountId>11</AccountId>
        <AccountType/>
      </UserInfo>
      <UserInfo>
        <DisplayName>Cara Moisan</DisplayName>
        <AccountId>22</AccountId>
        <AccountType/>
      </UserInfo>
      <UserInfo>
        <DisplayName>Charlie Lintecum</DisplayName>
        <AccountId>17</AccountId>
        <AccountType/>
      </UserInfo>
      <UserInfo>
        <DisplayName>Adam Rosatelli</DisplayName>
        <AccountId>13</AccountId>
        <AccountType/>
      </UserInfo>
      <UserInfo>
        <DisplayName>Cindy Newman</DisplayName>
        <AccountId>60</AccountId>
        <AccountType/>
      </UserInfo>
      <UserInfo>
        <DisplayName>James Schliessmann</DisplayName>
        <AccountId>71</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272CC5C0F29B64BA0034D38BEF06779" ma:contentTypeVersion="17" ma:contentTypeDescription="Create a new document." ma:contentTypeScope="" ma:versionID="390005360e196a7241160a39df56d505">
  <xsd:schema xmlns:xsd="http://www.w3.org/2001/XMLSchema" xmlns:xs="http://www.w3.org/2001/XMLSchema" xmlns:p="http://schemas.microsoft.com/office/2006/metadata/properties" xmlns:ns2="b26ac8a2-39d3-4c6c-a658-78bf8e690172" xmlns:ns3="9e4e78f1-e745-4d3d-baf9-5d7f88672421" targetNamespace="http://schemas.microsoft.com/office/2006/metadata/properties" ma:root="true" ma:fieldsID="fe745b379d3540e746aff9f946c85ce3" ns2:_="" ns3:_="">
    <xsd:import namespace="b26ac8a2-39d3-4c6c-a658-78bf8e690172"/>
    <xsd:import namespace="9e4e78f1-e745-4d3d-baf9-5d7f8867242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6ac8a2-39d3-4c6c-a658-78bf8e6901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10c5c75-cea6-455f-a63d-64ba3e3f9647"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e4e78f1-e745-4d3d-baf9-5d7f8867242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c08e3ce-c4be-48e7-b228-69a7fd1d1a11}" ma:internalName="TaxCatchAll" ma:showField="CatchAllData" ma:web="9e4e78f1-e745-4d3d-baf9-5d7f8867242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A6BC9B-E31E-495A-BF61-33FF8B730F70}">
  <ds:schemaRefs>
    <ds:schemaRef ds:uri="b26ac8a2-39d3-4c6c-a658-78bf8e690172"/>
    <ds:schemaRef ds:uri="http://purl.org/dc/dcmitype/"/>
    <ds:schemaRef ds:uri="http://schemas.microsoft.com/office/2006/documentManagement/types"/>
    <ds:schemaRef ds:uri="http://schemas.openxmlformats.org/package/2006/metadata/core-properties"/>
    <ds:schemaRef ds:uri="http://www.w3.org/XML/1998/namespace"/>
    <ds:schemaRef ds:uri="http://purl.org/dc/elements/1.1/"/>
    <ds:schemaRef ds:uri="http://schemas.microsoft.com/office/2006/metadata/properties"/>
    <ds:schemaRef ds:uri="http://schemas.microsoft.com/office/infopath/2007/PartnerControls"/>
    <ds:schemaRef ds:uri="9e4e78f1-e745-4d3d-baf9-5d7f88672421"/>
    <ds:schemaRef ds:uri="http://purl.org/dc/terms/"/>
  </ds:schemaRefs>
</ds:datastoreItem>
</file>

<file path=customXml/itemProps2.xml><?xml version="1.0" encoding="utf-8"?>
<ds:datastoreItem xmlns:ds="http://schemas.openxmlformats.org/officeDocument/2006/customXml" ds:itemID="{85F49F80-4E76-46E8-8581-52A5A5337F83}">
  <ds:schemaRefs>
    <ds:schemaRef ds:uri="http://schemas.microsoft.com/sharepoint/v3/contenttype/forms"/>
  </ds:schemaRefs>
</ds:datastoreItem>
</file>

<file path=customXml/itemProps3.xml><?xml version="1.0" encoding="utf-8"?>
<ds:datastoreItem xmlns:ds="http://schemas.openxmlformats.org/officeDocument/2006/customXml" ds:itemID="{BB53B075-EC1B-413C-B992-253B5E6187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6ac8a2-39d3-4c6c-a658-78bf8e690172"/>
    <ds:schemaRef ds:uri="9e4e78f1-e745-4d3d-baf9-5d7f886724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2932</TotalTime>
  <Words>1075</Words>
  <Application>Microsoft Office PowerPoint</Application>
  <PresentationFormat>Widescreen</PresentationFormat>
  <Paragraphs>141</Paragraphs>
  <Slides>21</Slides>
  <Notes>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21</vt:i4>
      </vt:variant>
    </vt:vector>
  </HeadingPairs>
  <TitlesOfParts>
    <vt:vector size="33" baseType="lpstr">
      <vt:lpstr>Arial</vt:lpstr>
      <vt:lpstr>Calibri</vt:lpstr>
      <vt:lpstr>Calibri Light</vt:lpstr>
      <vt:lpstr>Gill Sans MT</vt:lpstr>
      <vt:lpstr>McKinsey Sans</vt:lpstr>
      <vt:lpstr>Merriweather</vt:lpstr>
      <vt:lpstr>Nunito Sans</vt:lpstr>
      <vt:lpstr>Source Sans Pro</vt:lpstr>
      <vt:lpstr>Wingdings</vt:lpstr>
      <vt:lpstr>Retrospect</vt:lpstr>
      <vt:lpstr>Gallery</vt:lpstr>
      <vt:lpstr>Custom Design</vt:lpstr>
      <vt:lpstr>Standing up Mobile SUD Treatment Case Studies &amp; "How-To" Guide </vt:lpstr>
      <vt:lpstr>Case Study #1</vt:lpstr>
      <vt:lpstr>PowerPoint Presentation</vt:lpstr>
      <vt:lpstr>PowerPoint Presentation</vt:lpstr>
      <vt:lpstr>PowerPoint Presentation</vt:lpstr>
      <vt:lpstr>PowerPoint Presentation</vt:lpstr>
      <vt:lpstr>PowerPoint Presentation</vt:lpstr>
      <vt:lpstr>PowerPoint Presentation</vt:lpstr>
      <vt:lpstr>Case Study #2</vt:lpstr>
      <vt:lpstr>Rappahannock Area Community Services Board</vt:lpstr>
      <vt:lpstr>Rappahannock Mobile Response Unit:  Where hope rides</vt:lpstr>
      <vt:lpstr>PowerPoint Presentation</vt:lpstr>
      <vt:lpstr>Case Study #3</vt:lpstr>
      <vt:lpstr>Establishing the Partnership</vt:lpstr>
      <vt:lpstr>Needs Assessment and Data Analysis</vt:lpstr>
      <vt:lpstr>The Findings</vt:lpstr>
      <vt:lpstr>The Plan: Mobile Care Vehicle Throughout All 5 Cities</vt:lpstr>
      <vt:lpstr>Wellness on Wheels Patient Care Path</vt:lpstr>
      <vt:lpstr>Where We Are and What’s Next</vt:lpstr>
      <vt:lpstr>Questions from the Audience</vt:lpstr>
      <vt:lpstr>Virginia Opioid Abatement Authority 701 E. Franklin St., Suite 803 Richmond, VA 23221   email to: info@voaa.us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OAA Grants – Main Page</dc:title>
  <dc:creator>Tony McDowell</dc:creator>
  <cp:lastModifiedBy>Tony McDowell</cp:lastModifiedBy>
  <cp:revision>13</cp:revision>
  <cp:lastPrinted>2023-08-18T14:09:00Z</cp:lastPrinted>
  <dcterms:created xsi:type="dcterms:W3CDTF">2023-01-06T16:48:21Z</dcterms:created>
  <dcterms:modified xsi:type="dcterms:W3CDTF">2025-05-21T10:46:15Z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0x010100E272CC5C0F29B64BA0034D38BEF06779</vt:lpwstr>
  </property>
  <property fmtid="{D5CDD505-2E9C-101B-9397-08002B2CF9AE}" pid="3" name="MediaServiceImageTags">
    <vt:lpwstr/>
  </property>
</Properties>
</file>