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684" r:id="rId5"/>
    <p:sldMasterId id="2147483687" r:id="rId6"/>
    <p:sldMasterId id="2147483699" r:id="rId7"/>
    <p:sldMasterId id="2147483710" r:id="rId8"/>
  </p:sldMasterIdLst>
  <p:notesMasterIdLst>
    <p:notesMasterId r:id="rId33"/>
  </p:notesMasterIdLst>
  <p:sldIdLst>
    <p:sldId id="261" r:id="rId9"/>
    <p:sldId id="466" r:id="rId10"/>
    <p:sldId id="2037" r:id="rId11"/>
    <p:sldId id="458" r:id="rId12"/>
    <p:sldId id="452" r:id="rId13"/>
    <p:sldId id="454" r:id="rId14"/>
    <p:sldId id="457" r:id="rId15"/>
    <p:sldId id="460" r:id="rId16"/>
    <p:sldId id="461" r:id="rId17"/>
    <p:sldId id="467" r:id="rId18"/>
    <p:sldId id="465" r:id="rId19"/>
    <p:sldId id="2038" r:id="rId20"/>
    <p:sldId id="2008" r:id="rId21"/>
    <p:sldId id="2012" r:id="rId22"/>
    <p:sldId id="2033" r:id="rId23"/>
    <p:sldId id="256" r:id="rId24"/>
    <p:sldId id="257" r:id="rId25"/>
    <p:sldId id="258" r:id="rId26"/>
    <p:sldId id="2004" r:id="rId27"/>
    <p:sldId id="259" r:id="rId28"/>
    <p:sldId id="271" r:id="rId29"/>
    <p:sldId id="2036" r:id="rId30"/>
    <p:sldId id="1981" r:id="rId31"/>
    <p:sldId id="409" r:id="rId3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B91"/>
    <a:srgbClr val="008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1DA20B-15F5-42C3-83E2-0EDBF2FF74AB}" v="399" dt="2025-02-13T14:18:35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83" autoAdjust="0"/>
  </p:normalViewPr>
  <p:slideViewPr>
    <p:cSldViewPr snapToGrid="0">
      <p:cViewPr varScale="1">
        <p:scale>
          <a:sx n="89" d="100"/>
          <a:sy n="89" d="100"/>
        </p:scale>
        <p:origin x="13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5/10/relationships/revisionInfo" Target="revisionInfo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 McDowell" userId="3292c7c3-ef85-44bb-bb28-061ebc3e3d0e" providerId="ADAL" clId="{011DA20B-15F5-42C3-83E2-0EDBF2FF74AB}"/>
    <pc:docChg chg="undo custSel addSld delSld modSld sldOrd">
      <pc:chgData name="Tony McDowell" userId="3292c7c3-ef85-44bb-bb28-061ebc3e3d0e" providerId="ADAL" clId="{011DA20B-15F5-42C3-83E2-0EDBF2FF74AB}" dt="2025-02-13T14:19:26.181" v="1642" actId="404"/>
      <pc:docMkLst>
        <pc:docMk/>
      </pc:docMkLst>
      <pc:sldChg chg="addSp modSp add del mod">
        <pc:chgData name="Tony McDowell" userId="3292c7c3-ef85-44bb-bb28-061ebc3e3d0e" providerId="ADAL" clId="{011DA20B-15F5-42C3-83E2-0EDBF2FF74AB}" dt="2025-02-13T14:19:26.181" v="1642" actId="404"/>
        <pc:sldMkLst>
          <pc:docMk/>
          <pc:sldMk cId="0" sldId="256"/>
        </pc:sldMkLst>
        <pc:spChg chg="add mod">
          <ac:chgData name="Tony McDowell" userId="3292c7c3-ef85-44bb-bb28-061ebc3e3d0e" providerId="ADAL" clId="{011DA20B-15F5-42C3-83E2-0EDBF2FF74AB}" dt="2025-02-13T14:19:26.181" v="1642" actId="404"/>
          <ac:spMkLst>
            <pc:docMk/>
            <pc:sldMk cId="0" sldId="256"/>
            <ac:spMk id="9" creationId="{289E63B0-600F-DB6F-9B27-8436FA2DD398}"/>
          </ac:spMkLst>
        </pc:spChg>
      </pc:sldChg>
      <pc:sldChg chg="add del">
        <pc:chgData name="Tony McDowell" userId="3292c7c3-ef85-44bb-bb28-061ebc3e3d0e" providerId="ADAL" clId="{011DA20B-15F5-42C3-83E2-0EDBF2FF74AB}" dt="2025-02-13T01:10:17.872" v="1627" actId="47"/>
        <pc:sldMkLst>
          <pc:docMk/>
          <pc:sldMk cId="0" sldId="257"/>
        </pc:sldMkLst>
      </pc:sldChg>
      <pc:sldChg chg="add del">
        <pc:chgData name="Tony McDowell" userId="3292c7c3-ef85-44bb-bb28-061ebc3e3d0e" providerId="ADAL" clId="{011DA20B-15F5-42C3-83E2-0EDBF2FF74AB}" dt="2025-02-13T01:10:17.872" v="1627" actId="47"/>
        <pc:sldMkLst>
          <pc:docMk/>
          <pc:sldMk cId="0" sldId="258"/>
        </pc:sldMkLst>
      </pc:sldChg>
      <pc:sldChg chg="add del">
        <pc:chgData name="Tony McDowell" userId="3292c7c3-ef85-44bb-bb28-061ebc3e3d0e" providerId="ADAL" clId="{011DA20B-15F5-42C3-83E2-0EDBF2FF74AB}" dt="2025-02-13T01:10:17.872" v="1627" actId="47"/>
        <pc:sldMkLst>
          <pc:docMk/>
          <pc:sldMk cId="0" sldId="259"/>
        </pc:sldMkLst>
      </pc:sldChg>
      <pc:sldChg chg="modSp mod">
        <pc:chgData name="Tony McDowell" userId="3292c7c3-ef85-44bb-bb28-061ebc3e3d0e" providerId="ADAL" clId="{011DA20B-15F5-42C3-83E2-0EDBF2FF74AB}" dt="2025-02-06T18:48:55.486" v="81" actId="20577"/>
        <pc:sldMkLst>
          <pc:docMk/>
          <pc:sldMk cId="1938308766" sldId="261"/>
        </pc:sldMkLst>
        <pc:spChg chg="mod">
          <ac:chgData name="Tony McDowell" userId="3292c7c3-ef85-44bb-bb28-061ebc3e3d0e" providerId="ADAL" clId="{011DA20B-15F5-42C3-83E2-0EDBF2FF74AB}" dt="2025-02-06T18:48:55.486" v="81" actId="20577"/>
          <ac:spMkLst>
            <pc:docMk/>
            <pc:sldMk cId="1938308766" sldId="261"/>
            <ac:spMk id="3" creationId="{4CDC51AB-918E-3AD6-969F-90957785DA04}"/>
          </ac:spMkLst>
        </pc:spChg>
      </pc:sldChg>
      <pc:sldChg chg="add del">
        <pc:chgData name="Tony McDowell" userId="3292c7c3-ef85-44bb-bb28-061ebc3e3d0e" providerId="ADAL" clId="{011DA20B-15F5-42C3-83E2-0EDBF2FF74AB}" dt="2025-02-13T01:10:17.872" v="1627" actId="47"/>
        <pc:sldMkLst>
          <pc:docMk/>
          <pc:sldMk cId="0" sldId="271"/>
        </pc:sldMkLst>
      </pc:sldChg>
      <pc:sldChg chg="modSp mod">
        <pc:chgData name="Tony McDowell" userId="3292c7c3-ef85-44bb-bb28-061ebc3e3d0e" providerId="ADAL" clId="{011DA20B-15F5-42C3-83E2-0EDBF2FF74AB}" dt="2025-02-13T00:52:48.179" v="639" actId="14100"/>
        <pc:sldMkLst>
          <pc:docMk/>
          <pc:sldMk cId="3579533934" sldId="409"/>
        </pc:sldMkLst>
        <pc:spChg chg="mod">
          <ac:chgData name="Tony McDowell" userId="3292c7c3-ef85-44bb-bb28-061ebc3e3d0e" providerId="ADAL" clId="{011DA20B-15F5-42C3-83E2-0EDBF2FF74AB}" dt="2025-02-13T00:52:48.179" v="639" actId="14100"/>
          <ac:spMkLst>
            <pc:docMk/>
            <pc:sldMk cId="3579533934" sldId="409"/>
            <ac:spMk id="3" creationId="{00000000-0000-0000-0000-000000000000}"/>
          </ac:spMkLst>
        </pc:spChg>
      </pc:sldChg>
      <pc:sldChg chg="ord">
        <pc:chgData name="Tony McDowell" userId="3292c7c3-ef85-44bb-bb28-061ebc3e3d0e" providerId="ADAL" clId="{011DA20B-15F5-42C3-83E2-0EDBF2FF74AB}" dt="2025-02-13T00:50:50.413" v="615"/>
        <pc:sldMkLst>
          <pc:docMk/>
          <pc:sldMk cId="1038369431" sldId="454"/>
        </pc:sldMkLst>
      </pc:sldChg>
      <pc:sldChg chg="modSp mod">
        <pc:chgData name="Tony McDowell" userId="3292c7c3-ef85-44bb-bb28-061ebc3e3d0e" providerId="ADAL" clId="{011DA20B-15F5-42C3-83E2-0EDBF2FF74AB}" dt="2025-02-13T01:06:43.739" v="1600" actId="114"/>
        <pc:sldMkLst>
          <pc:docMk/>
          <pc:sldMk cId="4052005430" sldId="457"/>
        </pc:sldMkLst>
        <pc:graphicFrameChg chg="mod modGraphic">
          <ac:chgData name="Tony McDowell" userId="3292c7c3-ef85-44bb-bb28-061ebc3e3d0e" providerId="ADAL" clId="{011DA20B-15F5-42C3-83E2-0EDBF2FF74AB}" dt="2025-02-13T01:06:43.739" v="1600" actId="114"/>
          <ac:graphicFrameMkLst>
            <pc:docMk/>
            <pc:sldMk cId="4052005430" sldId="457"/>
            <ac:graphicFrameMk id="3" creationId="{D8A557CE-5B69-AB6E-CA99-78A1EC4D3711}"/>
          </ac:graphicFrameMkLst>
        </pc:graphicFrameChg>
        <pc:picChg chg="mod">
          <ac:chgData name="Tony McDowell" userId="3292c7c3-ef85-44bb-bb28-061ebc3e3d0e" providerId="ADAL" clId="{011DA20B-15F5-42C3-83E2-0EDBF2FF74AB}" dt="2025-02-06T18:53:13.852" v="271" actId="14100"/>
          <ac:picMkLst>
            <pc:docMk/>
            <pc:sldMk cId="4052005430" sldId="457"/>
            <ac:picMk id="5" creationId="{768AC021-E414-B79C-1012-294383A0A6B1}"/>
          </ac:picMkLst>
        </pc:picChg>
      </pc:sldChg>
      <pc:sldChg chg="modSp mod">
        <pc:chgData name="Tony McDowell" userId="3292c7c3-ef85-44bb-bb28-061ebc3e3d0e" providerId="ADAL" clId="{011DA20B-15F5-42C3-83E2-0EDBF2FF74AB}" dt="2025-02-06T18:49:52.873" v="134" actId="20577"/>
        <pc:sldMkLst>
          <pc:docMk/>
          <pc:sldMk cId="3321994764" sldId="458"/>
        </pc:sldMkLst>
        <pc:spChg chg="mod">
          <ac:chgData name="Tony McDowell" userId="3292c7c3-ef85-44bb-bb28-061ebc3e3d0e" providerId="ADAL" clId="{011DA20B-15F5-42C3-83E2-0EDBF2FF74AB}" dt="2025-02-06T18:49:52.873" v="134" actId="20577"/>
          <ac:spMkLst>
            <pc:docMk/>
            <pc:sldMk cId="3321994764" sldId="458"/>
            <ac:spMk id="7" creationId="{F684ADA7-46EE-DD7D-DAEB-4402110E0F9E}"/>
          </ac:spMkLst>
        </pc:spChg>
      </pc:sldChg>
      <pc:sldChg chg="modSp mod">
        <pc:chgData name="Tony McDowell" userId="3292c7c3-ef85-44bb-bb28-061ebc3e3d0e" providerId="ADAL" clId="{011DA20B-15F5-42C3-83E2-0EDBF2FF74AB}" dt="2025-02-13T00:51:45.044" v="633"/>
        <pc:sldMkLst>
          <pc:docMk/>
          <pc:sldMk cId="3767189883" sldId="460"/>
        </pc:sldMkLst>
        <pc:graphicFrameChg chg="mod modGraphic">
          <ac:chgData name="Tony McDowell" userId="3292c7c3-ef85-44bb-bb28-061ebc3e3d0e" providerId="ADAL" clId="{011DA20B-15F5-42C3-83E2-0EDBF2FF74AB}" dt="2025-02-13T00:51:45.044" v="633"/>
          <ac:graphicFrameMkLst>
            <pc:docMk/>
            <pc:sldMk cId="3767189883" sldId="460"/>
            <ac:graphicFrameMk id="3" creationId="{C91A703B-E7C6-0C6A-7DF8-C72505936307}"/>
          </ac:graphicFrameMkLst>
        </pc:graphicFrameChg>
      </pc:sldChg>
      <pc:sldChg chg="modSp">
        <pc:chgData name="Tony McDowell" userId="3292c7c3-ef85-44bb-bb28-061ebc3e3d0e" providerId="ADAL" clId="{011DA20B-15F5-42C3-83E2-0EDBF2FF74AB}" dt="2025-02-06T18:57:34.091" v="464" actId="179"/>
        <pc:sldMkLst>
          <pc:docMk/>
          <pc:sldMk cId="2588281613" sldId="461"/>
        </pc:sldMkLst>
        <pc:graphicFrameChg chg="mod">
          <ac:chgData name="Tony McDowell" userId="3292c7c3-ef85-44bb-bb28-061ebc3e3d0e" providerId="ADAL" clId="{011DA20B-15F5-42C3-83E2-0EDBF2FF74AB}" dt="2025-02-06T18:57:34.091" v="464" actId="179"/>
          <ac:graphicFrameMkLst>
            <pc:docMk/>
            <pc:sldMk cId="2588281613" sldId="461"/>
            <ac:graphicFrameMk id="3" creationId="{2FCC44FE-E9B8-14DD-F24E-47E8FC31E92B}"/>
          </ac:graphicFrameMkLst>
        </pc:graphicFrameChg>
      </pc:sldChg>
      <pc:sldChg chg="modSp del mod">
        <pc:chgData name="Tony McDowell" userId="3292c7c3-ef85-44bb-bb28-061ebc3e3d0e" providerId="ADAL" clId="{011DA20B-15F5-42C3-83E2-0EDBF2FF74AB}" dt="2025-02-13T01:05:03.532" v="1596" actId="47"/>
        <pc:sldMkLst>
          <pc:docMk/>
          <pc:sldMk cId="3523696036" sldId="462"/>
        </pc:sldMkLst>
        <pc:spChg chg="mod">
          <ac:chgData name="Tony McDowell" userId="3292c7c3-ef85-44bb-bb28-061ebc3e3d0e" providerId="ADAL" clId="{011DA20B-15F5-42C3-83E2-0EDBF2FF74AB}" dt="2025-02-13T00:52:34.175" v="637" actId="20577"/>
          <ac:spMkLst>
            <pc:docMk/>
            <pc:sldMk cId="3523696036" sldId="462"/>
            <ac:spMk id="3" creationId="{887ECD4F-6410-293F-6243-B09DAC3D7113}"/>
          </ac:spMkLst>
        </pc:spChg>
      </pc:sldChg>
      <pc:sldChg chg="modSp add del mod">
        <pc:chgData name="Tony McDowell" userId="3292c7c3-ef85-44bb-bb28-061ebc3e3d0e" providerId="ADAL" clId="{011DA20B-15F5-42C3-83E2-0EDBF2FF74AB}" dt="2025-02-13T00:52:08.255" v="634" actId="47"/>
        <pc:sldMkLst>
          <pc:docMk/>
          <pc:sldMk cId="3019716976" sldId="463"/>
        </pc:sldMkLst>
      </pc:sldChg>
      <pc:sldChg chg="modSp new del mod">
        <pc:chgData name="Tony McDowell" userId="3292c7c3-ef85-44bb-bb28-061ebc3e3d0e" providerId="ADAL" clId="{011DA20B-15F5-42C3-83E2-0EDBF2FF74AB}" dt="2025-02-13T00:52:10.873" v="635" actId="47"/>
        <pc:sldMkLst>
          <pc:docMk/>
          <pc:sldMk cId="797810243" sldId="464"/>
        </pc:sldMkLst>
      </pc:sldChg>
      <pc:sldChg chg="addSp delSp modSp add mod">
        <pc:chgData name="Tony McDowell" userId="3292c7c3-ef85-44bb-bb28-061ebc3e3d0e" providerId="ADAL" clId="{011DA20B-15F5-42C3-83E2-0EDBF2FF74AB}" dt="2025-02-13T01:04:55.116" v="1595" actId="1076"/>
        <pc:sldMkLst>
          <pc:docMk/>
          <pc:sldMk cId="3280424226" sldId="465"/>
        </pc:sldMkLst>
        <pc:spChg chg="mod">
          <ac:chgData name="Tony McDowell" userId="3292c7c3-ef85-44bb-bb28-061ebc3e3d0e" providerId="ADAL" clId="{011DA20B-15F5-42C3-83E2-0EDBF2FF74AB}" dt="2025-02-13T01:04:17.841" v="1587" actId="122"/>
          <ac:spMkLst>
            <pc:docMk/>
            <pc:sldMk cId="3280424226" sldId="465"/>
            <ac:spMk id="2" creationId="{CAFAD3D7-D8A9-3052-647B-03D645A5D340}"/>
          </ac:spMkLst>
        </pc:spChg>
        <pc:spChg chg="add del mod">
          <ac:chgData name="Tony McDowell" userId="3292c7c3-ef85-44bb-bb28-061ebc3e3d0e" providerId="ADAL" clId="{011DA20B-15F5-42C3-83E2-0EDBF2FF74AB}" dt="2025-02-13T01:04:39.777" v="1591" actId="478"/>
          <ac:spMkLst>
            <pc:docMk/>
            <pc:sldMk cId="3280424226" sldId="465"/>
            <ac:spMk id="7" creationId="{3624A5F3-99EB-504F-02E4-AC011D005A92}"/>
          </ac:spMkLst>
        </pc:spChg>
        <pc:spChg chg="add mod">
          <ac:chgData name="Tony McDowell" userId="3292c7c3-ef85-44bb-bb28-061ebc3e3d0e" providerId="ADAL" clId="{011DA20B-15F5-42C3-83E2-0EDBF2FF74AB}" dt="2025-02-13T01:04:55.116" v="1595" actId="1076"/>
          <ac:spMkLst>
            <pc:docMk/>
            <pc:sldMk cId="3280424226" sldId="465"/>
            <ac:spMk id="10" creationId="{ED1A8F8D-B606-084B-39A5-69897C035E97}"/>
          </ac:spMkLst>
        </pc:spChg>
      </pc:sldChg>
      <pc:sldChg chg="delSp modSp add mod">
        <pc:chgData name="Tony McDowell" userId="3292c7c3-ef85-44bb-bb28-061ebc3e3d0e" providerId="ADAL" clId="{011DA20B-15F5-42C3-83E2-0EDBF2FF74AB}" dt="2025-02-13T01:03:45.897" v="1561" actId="6549"/>
        <pc:sldMkLst>
          <pc:docMk/>
          <pc:sldMk cId="2331451419" sldId="466"/>
        </pc:sldMkLst>
        <pc:spChg chg="mod">
          <ac:chgData name="Tony McDowell" userId="3292c7c3-ef85-44bb-bb28-061ebc3e3d0e" providerId="ADAL" clId="{011DA20B-15F5-42C3-83E2-0EDBF2FF74AB}" dt="2025-02-13T00:53:23.288" v="672" actId="404"/>
          <ac:spMkLst>
            <pc:docMk/>
            <pc:sldMk cId="2331451419" sldId="466"/>
            <ac:spMk id="2" creationId="{822FBBC3-9CB5-6DF8-50F0-0DDC15486EE1}"/>
          </ac:spMkLst>
        </pc:spChg>
        <pc:spChg chg="mod">
          <ac:chgData name="Tony McDowell" userId="3292c7c3-ef85-44bb-bb28-061ebc3e3d0e" providerId="ADAL" clId="{011DA20B-15F5-42C3-83E2-0EDBF2FF74AB}" dt="2025-02-13T01:03:45.897" v="1561" actId="6549"/>
          <ac:spMkLst>
            <pc:docMk/>
            <pc:sldMk cId="2331451419" sldId="466"/>
            <ac:spMk id="9" creationId="{40A0B5F4-3A7A-185F-CC57-B631391BE203}"/>
          </ac:spMkLst>
        </pc:spChg>
        <pc:picChg chg="del">
          <ac:chgData name="Tony McDowell" userId="3292c7c3-ef85-44bb-bb28-061ebc3e3d0e" providerId="ADAL" clId="{011DA20B-15F5-42C3-83E2-0EDBF2FF74AB}" dt="2025-02-13T00:53:25.358" v="673" actId="478"/>
          <ac:picMkLst>
            <pc:docMk/>
            <pc:sldMk cId="2331451419" sldId="466"/>
            <ac:picMk id="11" creationId="{9FC3CE80-C660-FA44-576F-33690ED49582}"/>
          </ac:picMkLst>
        </pc:picChg>
      </pc:sldChg>
      <pc:sldChg chg="addSp delSp modSp add mod">
        <pc:chgData name="Tony McDowell" userId="3292c7c3-ef85-44bb-bb28-061ebc3e3d0e" providerId="ADAL" clId="{011DA20B-15F5-42C3-83E2-0EDBF2FF74AB}" dt="2025-02-13T01:03:18.684" v="1558" actId="1036"/>
        <pc:sldMkLst>
          <pc:docMk/>
          <pc:sldMk cId="2929817555" sldId="467"/>
        </pc:sldMkLst>
        <pc:spChg chg="mod">
          <ac:chgData name="Tony McDowell" userId="3292c7c3-ef85-44bb-bb28-061ebc3e3d0e" providerId="ADAL" clId="{011DA20B-15F5-42C3-83E2-0EDBF2FF74AB}" dt="2025-02-13T01:03:10.833" v="1550" actId="27636"/>
          <ac:spMkLst>
            <pc:docMk/>
            <pc:sldMk cId="2929817555" sldId="467"/>
            <ac:spMk id="2" creationId="{F98BC10B-A42B-6157-EE92-309C55E00AE7}"/>
          </ac:spMkLst>
        </pc:spChg>
        <pc:spChg chg="mod">
          <ac:chgData name="Tony McDowell" userId="3292c7c3-ef85-44bb-bb28-061ebc3e3d0e" providerId="ADAL" clId="{011DA20B-15F5-42C3-83E2-0EDBF2FF74AB}" dt="2025-02-13T01:03:18.684" v="1558" actId="1036"/>
          <ac:spMkLst>
            <pc:docMk/>
            <pc:sldMk cId="2929817555" sldId="467"/>
            <ac:spMk id="9" creationId="{FA0CF72F-CF72-BB01-9724-B25B8BC5BEC4}"/>
          </ac:spMkLst>
        </pc:spChg>
        <pc:picChg chg="add mod">
          <ac:chgData name="Tony McDowell" userId="3292c7c3-ef85-44bb-bb28-061ebc3e3d0e" providerId="ADAL" clId="{011DA20B-15F5-42C3-83E2-0EDBF2FF74AB}" dt="2025-02-13T01:02:14.074" v="1536" actId="1076"/>
          <ac:picMkLst>
            <pc:docMk/>
            <pc:sldMk cId="2929817555" sldId="467"/>
            <ac:picMk id="6" creationId="{A4AD844E-1601-3BD0-A584-98AEEAEAA50F}"/>
          </ac:picMkLst>
        </pc:picChg>
        <pc:picChg chg="del">
          <ac:chgData name="Tony McDowell" userId="3292c7c3-ef85-44bb-bb28-061ebc3e3d0e" providerId="ADAL" clId="{011DA20B-15F5-42C3-83E2-0EDBF2FF74AB}" dt="2025-02-13T00:59:54.664" v="1193" actId="478"/>
          <ac:picMkLst>
            <pc:docMk/>
            <pc:sldMk cId="2929817555" sldId="467"/>
            <ac:picMk id="11" creationId="{17D0F7AA-A9F3-D865-6B43-571798A1B526}"/>
          </ac:picMkLst>
        </pc:picChg>
      </pc:sldChg>
      <pc:sldChg chg="add del">
        <pc:chgData name="Tony McDowell" userId="3292c7c3-ef85-44bb-bb28-061ebc3e3d0e" providerId="ADAL" clId="{011DA20B-15F5-42C3-83E2-0EDBF2FF74AB}" dt="2025-02-13T01:10:17.872" v="1627" actId="47"/>
        <pc:sldMkLst>
          <pc:docMk/>
          <pc:sldMk cId="0" sldId="1981"/>
        </pc:sldMkLst>
      </pc:sldChg>
      <pc:sldChg chg="add del">
        <pc:chgData name="Tony McDowell" userId="3292c7c3-ef85-44bb-bb28-061ebc3e3d0e" providerId="ADAL" clId="{011DA20B-15F5-42C3-83E2-0EDBF2FF74AB}" dt="2025-02-13T01:13:41.594" v="1630" actId="47"/>
        <pc:sldMkLst>
          <pc:docMk/>
          <pc:sldMk cId="0" sldId="2003"/>
        </pc:sldMkLst>
      </pc:sldChg>
      <pc:sldChg chg="add del">
        <pc:chgData name="Tony McDowell" userId="3292c7c3-ef85-44bb-bb28-061ebc3e3d0e" providerId="ADAL" clId="{011DA20B-15F5-42C3-83E2-0EDBF2FF74AB}" dt="2025-02-13T01:10:17.872" v="1627" actId="47"/>
        <pc:sldMkLst>
          <pc:docMk/>
          <pc:sldMk cId="618277441" sldId="2004"/>
        </pc:sldMkLst>
      </pc:sldChg>
      <pc:sldChg chg="modSp add del mod">
        <pc:chgData name="Tony McDowell" userId="3292c7c3-ef85-44bb-bb28-061ebc3e3d0e" providerId="ADAL" clId="{011DA20B-15F5-42C3-83E2-0EDBF2FF74AB}" dt="2025-02-13T01:10:17.872" v="1627" actId="47"/>
        <pc:sldMkLst>
          <pc:docMk/>
          <pc:sldMk cId="0" sldId="2008"/>
        </pc:sldMkLst>
        <pc:spChg chg="mod">
          <ac:chgData name="Tony McDowell" userId="3292c7c3-ef85-44bb-bb28-061ebc3e3d0e" providerId="ADAL" clId="{011DA20B-15F5-42C3-83E2-0EDBF2FF74AB}" dt="2025-02-13T01:05:26.027" v="1599" actId="27636"/>
          <ac:spMkLst>
            <pc:docMk/>
            <pc:sldMk cId="0" sldId="2008"/>
            <ac:spMk id="114" creationId="{00000000-0000-0000-0000-000000000000}"/>
          </ac:spMkLst>
        </pc:spChg>
      </pc:sldChg>
      <pc:sldChg chg="add del">
        <pc:chgData name="Tony McDowell" userId="3292c7c3-ef85-44bb-bb28-061ebc3e3d0e" providerId="ADAL" clId="{011DA20B-15F5-42C3-83E2-0EDBF2FF74AB}" dt="2025-02-13T01:10:17.872" v="1627" actId="47"/>
        <pc:sldMkLst>
          <pc:docMk/>
          <pc:sldMk cId="2758263110" sldId="2012"/>
        </pc:sldMkLst>
      </pc:sldChg>
      <pc:sldChg chg="delSp add del setBg delDesignElem">
        <pc:chgData name="Tony McDowell" userId="3292c7c3-ef85-44bb-bb28-061ebc3e3d0e" providerId="ADAL" clId="{011DA20B-15F5-42C3-83E2-0EDBF2FF74AB}" dt="2025-02-13T01:10:17.872" v="1627" actId="47"/>
        <pc:sldMkLst>
          <pc:docMk/>
          <pc:sldMk cId="1913285783" sldId="2033"/>
        </pc:sldMkLst>
        <pc:spChg chg="del">
          <ac:chgData name="Tony McDowell" userId="3292c7c3-ef85-44bb-bb28-061ebc3e3d0e" providerId="ADAL" clId="{011DA20B-15F5-42C3-83E2-0EDBF2FF74AB}" dt="2025-02-13T01:05:25.879" v="1598"/>
          <ac:spMkLst>
            <pc:docMk/>
            <pc:sldMk cId="1913285783" sldId="2033"/>
            <ac:spMk id="11" creationId="{46C2E80F-49A6-4372-B103-219D417A55ED}"/>
          </ac:spMkLst>
        </pc:spChg>
      </pc:sldChg>
      <pc:sldChg chg="add del">
        <pc:chgData name="Tony McDowell" userId="3292c7c3-ef85-44bb-bb28-061ebc3e3d0e" providerId="ADAL" clId="{011DA20B-15F5-42C3-83E2-0EDBF2FF74AB}" dt="2025-02-13T01:10:17.872" v="1627" actId="47"/>
        <pc:sldMkLst>
          <pc:docMk/>
          <pc:sldMk cId="3677585695" sldId="2036"/>
        </pc:sldMkLst>
      </pc:sldChg>
      <pc:sldChg chg="addSp delSp modSp add mod">
        <pc:chgData name="Tony McDowell" userId="3292c7c3-ef85-44bb-bb28-061ebc3e3d0e" providerId="ADAL" clId="{011DA20B-15F5-42C3-83E2-0EDBF2FF74AB}" dt="2025-02-13T01:07:43.999" v="1623" actId="1076"/>
        <pc:sldMkLst>
          <pc:docMk/>
          <pc:sldMk cId="1307494781" sldId="2037"/>
        </pc:sldMkLst>
        <pc:spChg chg="mod">
          <ac:chgData name="Tony McDowell" userId="3292c7c3-ef85-44bb-bb28-061ebc3e3d0e" providerId="ADAL" clId="{011DA20B-15F5-42C3-83E2-0EDBF2FF74AB}" dt="2025-02-13T01:07:09.758" v="1603" actId="20577"/>
          <ac:spMkLst>
            <pc:docMk/>
            <pc:sldMk cId="1307494781" sldId="2037"/>
            <ac:spMk id="2" creationId="{D7EBB069-9B72-B492-643A-D56263FD4AC0}"/>
          </ac:spMkLst>
        </pc:spChg>
        <pc:spChg chg="add mod">
          <ac:chgData name="Tony McDowell" userId="3292c7c3-ef85-44bb-bb28-061ebc3e3d0e" providerId="ADAL" clId="{011DA20B-15F5-42C3-83E2-0EDBF2FF74AB}" dt="2025-02-13T01:07:43.999" v="1623" actId="1076"/>
          <ac:spMkLst>
            <pc:docMk/>
            <pc:sldMk cId="1307494781" sldId="2037"/>
            <ac:spMk id="3" creationId="{49439557-270F-9795-9371-C82E6873C924}"/>
          </ac:spMkLst>
        </pc:spChg>
        <pc:spChg chg="del">
          <ac:chgData name="Tony McDowell" userId="3292c7c3-ef85-44bb-bb28-061ebc3e3d0e" providerId="ADAL" clId="{011DA20B-15F5-42C3-83E2-0EDBF2FF74AB}" dt="2025-02-13T01:07:04.492" v="1602" actId="478"/>
          <ac:spMkLst>
            <pc:docMk/>
            <pc:sldMk cId="1307494781" sldId="2037"/>
            <ac:spMk id="9" creationId="{C71E1D7B-D1D3-BAB1-8962-A7398FE97303}"/>
          </ac:spMkLst>
        </pc:spChg>
      </pc:sldChg>
      <pc:sldChg chg="new del">
        <pc:chgData name="Tony McDowell" userId="3292c7c3-ef85-44bb-bb28-061ebc3e3d0e" providerId="ADAL" clId="{011DA20B-15F5-42C3-83E2-0EDBF2FF74AB}" dt="2025-02-13T01:13:15.908" v="1629" actId="47"/>
        <pc:sldMkLst>
          <pc:docMk/>
          <pc:sldMk cId="432031255" sldId="2038"/>
        </pc:sldMkLst>
      </pc:sldChg>
      <pc:sldChg chg="addSp delSp add del setBg delDesignElem">
        <pc:chgData name="Tony McDowell" userId="3292c7c3-ef85-44bb-bb28-061ebc3e3d0e" providerId="ADAL" clId="{011DA20B-15F5-42C3-83E2-0EDBF2FF74AB}" dt="2025-02-13T01:10:00.874" v="1626"/>
        <pc:sldMkLst>
          <pc:docMk/>
          <pc:sldMk cId="2570634307" sldId="2038"/>
        </pc:sldMkLst>
        <pc:spChg chg="add del">
          <ac:chgData name="Tony McDowell" userId="3292c7c3-ef85-44bb-bb28-061ebc3e3d0e" providerId="ADAL" clId="{011DA20B-15F5-42C3-83E2-0EDBF2FF74AB}" dt="2025-02-13T01:10:00.874" v="1626"/>
          <ac:spMkLst>
            <pc:docMk/>
            <pc:sldMk cId="2570634307" sldId="2038"/>
            <ac:spMk id="11" creationId="{46C2E80F-49A6-4372-B103-219D417A55E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F0-4527-A0B1-4ED83DD34A8F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F0-4527-A0B1-4ED83DD34A8F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F0-4527-A0B1-4ED83DD34A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F0-4527-A0B1-4ED83DD34A8F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AF0-4527-A0B1-4ED83DD34A8F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AF0-4527-A0B1-4ED83DD34A8F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AF0-4527-A0B1-4ED83DD34A8F}"/>
              </c:ext>
            </c:extLst>
          </c:dPt>
          <c:dLbls>
            <c:dLbl>
              <c:idx val="0"/>
              <c:layout>
                <c:manualLayout>
                  <c:x val="0.12818397797089817"/>
                  <c:y val="-0.147906099089661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FF00"/>
                        </a:solidFill>
                        <a:latin typeface="Garamond" panose="02020404030301010803" pitchFamily="18" charset="0"/>
                        <a:ea typeface="+mn-ea"/>
                        <a:cs typeface="Arial" panose="020B0604020202020204" pitchFamily="34" charset="0"/>
                      </a:defRPr>
                    </a:pPr>
                    <a:fld id="{60F5E5AD-7F9D-4325-86C8-295E4B08261C}" type="CATEGORYNAME">
                      <a:rPr lang="en-US" sz="2000" smtClean="0">
                        <a:solidFill>
                          <a:srgbClr val="FFFF00"/>
                        </a:solidFill>
                      </a:rPr>
                      <a:pPr>
                        <a:defRPr sz="2000" b="1">
                          <a:solidFill>
                            <a:srgbClr val="FFFF00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2000" baseline="0" dirty="0">
                      <a:solidFill>
                        <a:srgbClr val="FFFF00"/>
                      </a:solidFill>
                    </a:endParaRPr>
                  </a:p>
                  <a:p>
                    <a:pPr>
                      <a:defRPr sz="2000" b="1">
                        <a:solidFill>
                          <a:srgbClr val="FFFF00"/>
                        </a:solidFill>
                        <a:latin typeface="Garamond" panose="02020404030301010803" pitchFamily="18" charset="0"/>
                        <a:cs typeface="Arial" panose="020B0604020202020204" pitchFamily="34" charset="0"/>
                      </a:defRPr>
                    </a:pPr>
                    <a:r>
                      <a:rPr lang="en-US" sz="2000" baseline="0" dirty="0">
                        <a:solidFill>
                          <a:srgbClr val="FFFF00"/>
                        </a:solidFill>
                      </a:rPr>
                      <a:t>30%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FF00"/>
                      </a:solidFill>
                      <a:latin typeface="Garamond" panose="02020404030301010803" pitchFamily="18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F0-4527-A0B1-4ED83DD34A8F}"/>
                </c:ext>
              </c:extLst>
            </c:dLbl>
            <c:dLbl>
              <c:idx val="1"/>
              <c:layout>
                <c:manualLayout>
                  <c:x val="0.11864487930758304"/>
                  <c:y val="0.193751666055858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2000" dirty="0"/>
                      <a:t>State</a:t>
                    </a:r>
                  </a:p>
                  <a:p>
                    <a:pPr algn="ctr">
                      <a:defRPr sz="2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aramond" panose="02020404030301010803" pitchFamily="18" charset="0"/>
                        <a:cs typeface="Arial" panose="020B0604020202020204" pitchFamily="34" charset="0"/>
                      </a:defRPr>
                    </a:pPr>
                    <a:r>
                      <a:rPr lang="en-US" sz="2000" baseline="0" dirty="0"/>
                      <a:t> </a:t>
                    </a:r>
                    <a:fld id="{8BA3DF15-8FAD-47C8-84D4-06391525AF3B}" type="VALUE">
                      <a:rPr lang="en-US" sz="2000" baseline="0" smtClean="0"/>
                      <a:pPr algn="ctr">
                        <a:defRPr sz="2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2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75467353055604"/>
                      <c:h val="0.161587098255334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AF0-4527-A0B1-4ED83DD34A8F}"/>
                </c:ext>
              </c:extLst>
            </c:dLbl>
            <c:dLbl>
              <c:idx val="2"/>
              <c:layout>
                <c:manualLayout>
                  <c:x val="-8.0646886784498037E-2"/>
                  <c:y val="1.4912014853814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aramond" panose="02020404030301010803" pitchFamily="18" charset="0"/>
                        <a:cs typeface="Arial" panose="020B0604020202020204" pitchFamily="34" charset="0"/>
                      </a:rPr>
                      <a:t>Cities and Counties</a:t>
                    </a:r>
                    <a:r>
                      <a:rPr lang="en-US" sz="16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aramond" panose="02020404030301010803" pitchFamily="18" charset="0"/>
                        <a:cs typeface="Arial" panose="020B0604020202020204" pitchFamily="34" charset="0"/>
                      </a:rPr>
                      <a:t>, 15%</a:t>
                    </a:r>
                    <a:endParaRPr 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41322528286655"/>
                      <c:h val="0.1022021402500731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2AF0-4527-A0B1-4ED83DD34A8F}"/>
                </c:ext>
              </c:extLst>
            </c:dLbl>
            <c:dLbl>
              <c:idx val="3"/>
              <c:layout>
                <c:manualLayout>
                  <c:x val="-8.2449945461191776E-2"/>
                  <c:y val="1.180492340242642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dirty="0"/>
                      <a:t>City/County</a:t>
                    </a:r>
                    <a:r>
                      <a:rPr lang="en-US" sz="1600" baseline="0" dirty="0"/>
                      <a:t> Partnerships</a:t>
                    </a:r>
                  </a:p>
                  <a:p>
                    <a:pPr>
                      <a:defRPr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aramond" panose="02020404030301010803" pitchFamily="18" charset="0"/>
                        <a:cs typeface="Arial" panose="020B0604020202020204" pitchFamily="34" charset="0"/>
                      </a:defRPr>
                    </a:pPr>
                    <a:r>
                      <a:rPr lang="en-US" sz="1600" dirty="0"/>
                      <a:t>35%</a:t>
                    </a:r>
                    <a:r>
                      <a:rPr lang="en-US" sz="1600" baseline="0" dirty="0"/>
                      <a:t> 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20213156086605"/>
                      <c:h val="0.1674308436658987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2AF0-4527-A0B1-4ED83DD34A8F}"/>
                </c:ext>
              </c:extLst>
            </c:dLbl>
            <c:dLbl>
              <c:idx val="4"/>
              <c:layout>
                <c:manualLayout>
                  <c:x val="-9.5304792432747698E-2"/>
                  <c:y val="-2.106809863889671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aramond" panose="02020404030301010803" pitchFamily="18" charset="0"/>
                        <a:cs typeface="Arial" panose="020B0604020202020204" pitchFamily="34" charset="0"/>
                      </a:rPr>
                      <a:t>State Agencies</a:t>
                    </a:r>
                    <a:r>
                      <a:rPr lang="en-US" sz="1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aramond" panose="02020404030301010803" pitchFamily="18" charset="0"/>
                        <a:cs typeface="Arial" panose="020B0604020202020204" pitchFamily="34" charset="0"/>
                      </a:rPr>
                      <a:t> 15% </a:t>
                    </a:r>
                    <a:endPara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02508198423859"/>
                      <c:h val="0.1283163330487134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2AF0-4527-A0B1-4ED83DD34A8F}"/>
                </c:ext>
              </c:extLst>
            </c:dLbl>
            <c:dLbl>
              <c:idx val="5"/>
              <c:layout>
                <c:manualLayout>
                  <c:x val="-0.10879450314108613"/>
                  <c:y val="3.878362957031783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aramond" panose="02020404030301010803" pitchFamily="18" charset="0"/>
                        <a:cs typeface="Arial" panose="020B0604020202020204" pitchFamily="34" charset="0"/>
                      </a:rPr>
                      <a:t>Unrestricted</a:t>
                    </a:r>
                    <a:r>
                      <a:rPr lang="en-US" sz="16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aramond" panose="02020404030301010803" pitchFamily="18" charset="0"/>
                        <a:cs typeface="Arial" panose="020B0604020202020204" pitchFamily="34" charset="0"/>
                      </a:rPr>
                      <a:t> 35%</a:t>
                    </a:r>
                    <a:endParaRPr 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aramond" panose="02020404030301010803" pitchFamily="18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4815456984752"/>
                      <c:h val="0.1805249463143888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2AF0-4527-A0B1-4ED83DD34A8F}"/>
                </c:ext>
              </c:extLst>
            </c:dLbl>
            <c:dLbl>
              <c:idx val="6"/>
              <c:layout>
                <c:manualLayout>
                  <c:x val="-0.22605587895494372"/>
                  <c:y val="-5.47427342803458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aramond" panose="02020404030301010803" pitchFamily="18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2000" dirty="0"/>
                      <a:t>Opioid Abatement Authority</a:t>
                    </a:r>
                    <a:endParaRPr lang="en-US" sz="2000" baseline="0" dirty="0"/>
                  </a:p>
                  <a:p>
                    <a:pPr>
                      <a:defRPr sz="2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aramond" panose="02020404030301010803" pitchFamily="18" charset="0"/>
                        <a:cs typeface="Arial" panose="020B0604020202020204" pitchFamily="34" charset="0"/>
                      </a:defRPr>
                    </a:pPr>
                    <a:fld id="{96F5BFED-2C60-4117-989E-07B60AA6E4E5}" type="VALUE">
                      <a:rPr lang="en-US" sz="2000" baseline="0" smtClean="0"/>
                      <a:pPr>
                        <a:defRPr sz="2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AF0-4527-A0B1-4ED83DD34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Sheet6!$N$8:$N$13</c:f>
              <c:strCache>
                <c:ptCount val="6"/>
                <c:pt idx="0">
                  <c:v>Cities and Counties Direct Share</c:v>
                </c:pt>
                <c:pt idx="1">
                  <c:v>Commonwealth Direct Share</c:v>
                </c:pt>
                <c:pt idx="2">
                  <c:v>OAA to Cities and Counties </c:v>
                </c:pt>
                <c:pt idx="3">
                  <c:v>OAA to City/County Partnerships</c:v>
                </c:pt>
                <c:pt idx="4">
                  <c:v>OAA to State Agencies </c:v>
                </c:pt>
                <c:pt idx="5">
                  <c:v>OAA Unrestricted </c:v>
                </c:pt>
              </c:strCache>
            </c:strRef>
          </c:cat>
          <c:val>
            <c:numRef>
              <c:f>Sheet6!$O$8:$O$13</c:f>
              <c:numCache>
                <c:formatCode>0%</c:formatCode>
                <c:ptCount val="6"/>
                <c:pt idx="0">
                  <c:v>0.3</c:v>
                </c:pt>
                <c:pt idx="1">
                  <c:v>0.15</c:v>
                </c:pt>
                <c:pt idx="2">
                  <c:v>8.2500000000000004E-2</c:v>
                </c:pt>
                <c:pt idx="3">
                  <c:v>0.1925</c:v>
                </c:pt>
                <c:pt idx="4">
                  <c:v>8.2500000000000004E-2</c:v>
                </c:pt>
                <c:pt idx="5">
                  <c:v>0.1925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AF0-4527-A0B1-4ED83DD34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4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061ED3-B750-4780-AE10-EB305D08E6C2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858F5DA-BB0F-4B97-A928-436AC005B1B5}">
      <dgm:prSet custT="1"/>
      <dgm:spPr/>
      <dgm:t>
        <a:bodyPr/>
        <a:lstStyle/>
        <a:p>
          <a:pPr marL="171450" indent="-171450"/>
          <a:r>
            <a:rPr lang="en-US" sz="1800" dirty="0">
              <a:latin typeface="Source Sans Pro" panose="020B0503030403020204" pitchFamily="34" charset="0"/>
              <a:ea typeface="Source Sans Pro" panose="020B0503030403020204" pitchFamily="34" charset="0"/>
            </a:rPr>
            <a:t>Decline in overall opioid overdose deaths – creates the risk of “</a:t>
          </a:r>
          <a:r>
            <a:rPr lang="en-US" sz="1800" i="1" dirty="0">
              <a:latin typeface="Source Sans Pro" panose="020B0503030403020204" pitchFamily="34" charset="0"/>
              <a:ea typeface="Source Sans Pro" panose="020B0503030403020204" pitchFamily="34" charset="0"/>
            </a:rPr>
            <a:t>Opioid fatigue</a:t>
          </a:r>
          <a:r>
            <a:rPr lang="en-US" sz="1800" dirty="0">
              <a:latin typeface="Source Sans Pro" panose="020B0503030403020204" pitchFamily="34" charset="0"/>
              <a:ea typeface="Source Sans Pro" panose="020B0503030403020204" pitchFamily="34" charset="0"/>
            </a:rPr>
            <a:t>”</a:t>
          </a:r>
        </a:p>
      </dgm:t>
    </dgm:pt>
    <dgm:pt modelId="{9F06FEFD-ED19-4C23-BC00-B77BCE4C9277}" type="parTrans" cxnId="{B9E53755-6E89-4817-9BC1-9AFA8174B32D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0ABE1994-7AAC-4FD0-B455-20919BA721E3}" type="sibTrans" cxnId="{B9E53755-6E89-4817-9BC1-9AFA8174B32D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8C3EBB69-5235-40C3-9EA0-5D5FE4B39E6C}">
      <dgm:prSet custT="1"/>
      <dgm:spPr/>
      <dgm:t>
        <a:bodyPr/>
        <a:lstStyle/>
        <a:p>
          <a:pPr marL="171450" indent="-171450"/>
          <a:r>
            <a:rPr lang="en-US" sz="1800" dirty="0">
              <a:latin typeface="Source Sans Pro" panose="020B0503030403020204" pitchFamily="34" charset="0"/>
              <a:ea typeface="Source Sans Pro" panose="020B0503030403020204" pitchFamily="34" charset="0"/>
            </a:rPr>
            <a:t>Shift from over-prescribing and misuse of medications to illicit fentanyl / analogues</a:t>
          </a:r>
        </a:p>
      </dgm:t>
    </dgm:pt>
    <dgm:pt modelId="{7B28F9CF-0EA0-47AB-81FA-0F8E4EA95266}" type="parTrans" cxnId="{D96B18C2-7D68-4572-A904-88484EE414EF}">
      <dgm:prSet/>
      <dgm:spPr/>
      <dgm:t>
        <a:bodyPr/>
        <a:lstStyle/>
        <a:p>
          <a:endParaRPr lang="en-US"/>
        </a:p>
      </dgm:t>
    </dgm:pt>
    <dgm:pt modelId="{E653A0FA-6BC7-4C4B-ADC5-5130D762563C}" type="sibTrans" cxnId="{D96B18C2-7D68-4572-A904-88484EE414EF}">
      <dgm:prSet/>
      <dgm:spPr/>
      <dgm:t>
        <a:bodyPr/>
        <a:lstStyle/>
        <a:p>
          <a:endParaRPr lang="en-US"/>
        </a:p>
      </dgm:t>
    </dgm:pt>
    <dgm:pt modelId="{E03F968F-F393-46FE-9447-8B464CA406F8}">
      <dgm:prSet custT="1"/>
      <dgm:spPr/>
      <dgm:t>
        <a:bodyPr/>
        <a:lstStyle/>
        <a:p>
          <a:pPr marL="914400" indent="-346075">
            <a:buFont typeface="Wingdings" panose="05000000000000000000" pitchFamily="2" charset="2"/>
            <a:buChar char="Ø"/>
          </a:pPr>
          <a:r>
            <a:rPr lang="en-US" sz="1800" dirty="0">
              <a:latin typeface="Source Sans Pro" panose="020B0503030403020204" pitchFamily="34" charset="0"/>
              <a:ea typeface="Source Sans Pro" panose="020B0503030403020204" pitchFamily="34" charset="0"/>
            </a:rPr>
            <a:t>Overdose growth in urban areas, particularly among urban Black and Latino communities </a:t>
          </a:r>
        </a:p>
      </dgm:t>
    </dgm:pt>
    <dgm:pt modelId="{A2DE7059-B995-4BE6-8DA9-2EC445A2F6CA}" type="parTrans" cxnId="{2EFA0F34-6C62-4A5F-B74B-6DEBD5A916A3}">
      <dgm:prSet/>
      <dgm:spPr/>
      <dgm:t>
        <a:bodyPr/>
        <a:lstStyle/>
        <a:p>
          <a:endParaRPr lang="en-US"/>
        </a:p>
      </dgm:t>
    </dgm:pt>
    <dgm:pt modelId="{F5B0D393-BA11-4257-831F-457166EB46F8}" type="sibTrans" cxnId="{2EFA0F34-6C62-4A5F-B74B-6DEBD5A916A3}">
      <dgm:prSet/>
      <dgm:spPr/>
      <dgm:t>
        <a:bodyPr/>
        <a:lstStyle/>
        <a:p>
          <a:endParaRPr lang="en-US"/>
        </a:p>
      </dgm:t>
    </dgm:pt>
    <dgm:pt modelId="{3710D205-F576-47C6-BBC5-6C93A3DF1046}">
      <dgm:prSet custT="1"/>
      <dgm:spPr/>
      <dgm:t>
        <a:bodyPr/>
        <a:lstStyle/>
        <a:p>
          <a:pPr marL="171450" indent="-171450"/>
          <a:r>
            <a:rPr lang="en-US" sz="1800" dirty="0">
              <a:latin typeface="Source Sans Pro" panose="020B0503030403020204" pitchFamily="34" charset="0"/>
              <a:ea typeface="Source Sans Pro" panose="020B0503030403020204" pitchFamily="34" charset="0"/>
            </a:rPr>
            <a:t>Data from the Virginia Department of Health (VDH) from 2019 to 2023:</a:t>
          </a:r>
        </a:p>
      </dgm:t>
    </dgm:pt>
    <dgm:pt modelId="{1E0CCB63-5A4D-4A60-AA9C-8E0B77575619}" type="parTrans" cxnId="{B7DB3B88-83E3-4E20-8F57-75454E548E2E}">
      <dgm:prSet/>
      <dgm:spPr/>
      <dgm:t>
        <a:bodyPr/>
        <a:lstStyle/>
        <a:p>
          <a:endParaRPr lang="en-US"/>
        </a:p>
      </dgm:t>
    </dgm:pt>
    <dgm:pt modelId="{05AE1B72-15DB-406E-B3D6-19D9D6CF1587}" type="sibTrans" cxnId="{B7DB3B88-83E3-4E20-8F57-75454E548E2E}">
      <dgm:prSet/>
      <dgm:spPr/>
      <dgm:t>
        <a:bodyPr/>
        <a:lstStyle/>
        <a:p>
          <a:endParaRPr lang="en-US"/>
        </a:p>
      </dgm:t>
    </dgm:pt>
    <dgm:pt modelId="{181E8C6C-639A-4EC7-9800-2ADF63619552}">
      <dgm:prSet custT="1"/>
      <dgm:spPr/>
      <dgm:t>
        <a:bodyPr/>
        <a:lstStyle/>
        <a:p>
          <a:pPr marL="173038" indent="-173038"/>
          <a:r>
            <a:rPr lang="en-US" sz="1800" dirty="0">
              <a:latin typeface="Source Sans Pro" panose="020B0503030403020204" pitchFamily="34" charset="0"/>
              <a:ea typeface="Source Sans Pro" panose="020B0503030403020204" pitchFamily="34" charset="0"/>
            </a:rPr>
            <a:t>These trends align with national patterns.</a:t>
          </a:r>
        </a:p>
      </dgm:t>
    </dgm:pt>
    <dgm:pt modelId="{1F1118FC-B44B-4844-A851-4BD5662F9FB7}" type="parTrans" cxnId="{C8F28663-58E9-4F9E-A41A-DB4318F527DB}">
      <dgm:prSet/>
      <dgm:spPr/>
      <dgm:t>
        <a:bodyPr/>
        <a:lstStyle/>
        <a:p>
          <a:endParaRPr lang="en-US"/>
        </a:p>
      </dgm:t>
    </dgm:pt>
    <dgm:pt modelId="{4E337391-B0E8-4105-9B40-F96079B640A1}" type="sibTrans" cxnId="{C8F28663-58E9-4F9E-A41A-DB4318F527DB}">
      <dgm:prSet/>
      <dgm:spPr/>
      <dgm:t>
        <a:bodyPr/>
        <a:lstStyle/>
        <a:p>
          <a:endParaRPr lang="en-US"/>
        </a:p>
      </dgm:t>
    </dgm:pt>
    <dgm:pt modelId="{F8E3F619-C310-4E41-87BB-BBD2918557DB}">
      <dgm:prSet custT="1"/>
      <dgm:spPr/>
      <dgm:t>
        <a:bodyPr/>
        <a:lstStyle/>
        <a:p>
          <a:pPr marL="914400" indent="-366713">
            <a:buFont typeface="Wingdings" panose="05000000000000000000" pitchFamily="2" charset="2"/>
            <a:buChar char="Ø"/>
          </a:pPr>
          <a:r>
            <a:rPr lang="en-US" sz="1800" dirty="0">
              <a:latin typeface="Source Sans Pro" panose="020B0503030403020204" pitchFamily="34" charset="0"/>
              <a:ea typeface="Source Sans Pro" panose="020B0503030403020204" pitchFamily="34" charset="0"/>
            </a:rPr>
            <a:t>White Virginians: Overdose death rate increased by 11%</a:t>
          </a:r>
        </a:p>
      </dgm:t>
    </dgm:pt>
    <dgm:pt modelId="{5AEEC125-B77B-4AB3-AAC7-F9A58877F6C9}" type="parTrans" cxnId="{C2B160A3-46FE-41DB-B7CB-58C58FA37401}">
      <dgm:prSet/>
      <dgm:spPr/>
      <dgm:t>
        <a:bodyPr/>
        <a:lstStyle/>
        <a:p>
          <a:endParaRPr lang="en-US"/>
        </a:p>
      </dgm:t>
    </dgm:pt>
    <dgm:pt modelId="{9CC3F550-1FFA-4D31-8A87-0B53E864D52E}" type="sibTrans" cxnId="{C2B160A3-46FE-41DB-B7CB-58C58FA37401}">
      <dgm:prSet/>
      <dgm:spPr/>
      <dgm:t>
        <a:bodyPr/>
        <a:lstStyle/>
        <a:p>
          <a:endParaRPr lang="en-US"/>
        </a:p>
      </dgm:t>
    </dgm:pt>
    <dgm:pt modelId="{21A337DB-3006-4253-AA04-42DFD8BCE362}">
      <dgm:prSet custT="1"/>
      <dgm:spPr/>
      <dgm:t>
        <a:bodyPr/>
        <a:lstStyle/>
        <a:p>
          <a:pPr marL="914400" indent="-366713">
            <a:buFont typeface="Wingdings" panose="05000000000000000000" pitchFamily="2" charset="2"/>
            <a:buChar char="Ø"/>
          </a:pPr>
          <a:r>
            <a:rPr lang="en-US" sz="1800" dirty="0">
              <a:latin typeface="Source Sans Pro" panose="020B0503030403020204" pitchFamily="34" charset="0"/>
              <a:ea typeface="Source Sans Pro" panose="020B0503030403020204" pitchFamily="34" charset="0"/>
            </a:rPr>
            <a:t>Black Virginians: Overdose death rate increased by 41%</a:t>
          </a:r>
        </a:p>
      </dgm:t>
    </dgm:pt>
    <dgm:pt modelId="{A3FA214B-1759-40E7-9F23-237AFBA66735}" type="parTrans" cxnId="{3B1C8471-CD27-4F2E-A369-9084595A5E10}">
      <dgm:prSet/>
      <dgm:spPr/>
      <dgm:t>
        <a:bodyPr/>
        <a:lstStyle/>
        <a:p>
          <a:endParaRPr lang="en-US"/>
        </a:p>
      </dgm:t>
    </dgm:pt>
    <dgm:pt modelId="{15FD67B7-481B-4E01-9646-5F2DC9268F7A}" type="sibTrans" cxnId="{3B1C8471-CD27-4F2E-A369-9084595A5E10}">
      <dgm:prSet/>
      <dgm:spPr/>
      <dgm:t>
        <a:bodyPr/>
        <a:lstStyle/>
        <a:p>
          <a:endParaRPr lang="en-US"/>
        </a:p>
      </dgm:t>
    </dgm:pt>
    <dgm:pt modelId="{08F35768-369E-4EC9-AC65-55DA40810C46}">
      <dgm:prSet custT="1"/>
      <dgm:spPr/>
      <dgm:t>
        <a:bodyPr/>
        <a:lstStyle/>
        <a:p>
          <a:pPr marL="914400" indent="-366713">
            <a:buFont typeface="Wingdings" panose="05000000000000000000" pitchFamily="2" charset="2"/>
            <a:buChar char="Ø"/>
          </a:pPr>
          <a:r>
            <a:rPr lang="en-US" sz="1800" dirty="0">
              <a:latin typeface="Source Sans Pro" panose="020B0503030403020204" pitchFamily="34" charset="0"/>
              <a:ea typeface="Source Sans Pro" panose="020B0503030403020204" pitchFamily="34" charset="0"/>
            </a:rPr>
            <a:t>KFF News analysis shows national drug overdose rates among Black individuals (47.5 per 100,000) surpass those of White individuals (35.6 per 100,000)</a:t>
          </a:r>
        </a:p>
      </dgm:t>
    </dgm:pt>
    <dgm:pt modelId="{43403AD5-D7BC-4FED-BA8E-16137FA9A8F4}" type="parTrans" cxnId="{05C48695-85C9-448B-A66B-5CC63B540627}">
      <dgm:prSet/>
      <dgm:spPr/>
      <dgm:t>
        <a:bodyPr/>
        <a:lstStyle/>
        <a:p>
          <a:endParaRPr lang="en-US"/>
        </a:p>
      </dgm:t>
    </dgm:pt>
    <dgm:pt modelId="{0D0307E1-D008-4464-B308-D211E6619D2F}" type="sibTrans" cxnId="{05C48695-85C9-448B-A66B-5CC63B540627}">
      <dgm:prSet/>
      <dgm:spPr/>
      <dgm:t>
        <a:bodyPr/>
        <a:lstStyle/>
        <a:p>
          <a:endParaRPr lang="en-US"/>
        </a:p>
      </dgm:t>
    </dgm:pt>
    <dgm:pt modelId="{FBE3D122-82DA-49E0-B434-6EECBBFC7036}">
      <dgm:prSet custT="1"/>
      <dgm:spPr/>
      <dgm:t>
        <a:bodyPr/>
        <a:lstStyle/>
        <a:p>
          <a:pPr marL="914400" indent="-366713">
            <a:buFont typeface="Wingdings" panose="05000000000000000000" pitchFamily="2" charset="2"/>
            <a:buChar char="Ø"/>
          </a:pPr>
          <a:r>
            <a:rPr lang="en-US" sz="1800" dirty="0">
              <a:latin typeface="Source Sans Pro" panose="020B0503030403020204" pitchFamily="34" charset="0"/>
              <a:ea typeface="Source Sans Pro" panose="020B0503030403020204" pitchFamily="34" charset="0"/>
            </a:rPr>
            <a:t>National Institute on Drug Abuse (NIDA) highlighted that between 2015 and 2023</a:t>
          </a:r>
        </a:p>
      </dgm:t>
    </dgm:pt>
    <dgm:pt modelId="{43F97BA6-8530-4B9A-8E67-E666BCF85DFD}" type="parTrans" cxnId="{50CD4EF8-590C-41BD-974A-855E3BA30FD2}">
      <dgm:prSet/>
      <dgm:spPr/>
      <dgm:t>
        <a:bodyPr/>
        <a:lstStyle/>
        <a:p>
          <a:endParaRPr lang="en-US"/>
        </a:p>
      </dgm:t>
    </dgm:pt>
    <dgm:pt modelId="{D03E9A32-50A0-499B-AF81-824171E9E051}" type="sibTrans" cxnId="{50CD4EF8-590C-41BD-974A-855E3BA30FD2}">
      <dgm:prSet/>
      <dgm:spPr/>
      <dgm:t>
        <a:bodyPr/>
        <a:lstStyle/>
        <a:p>
          <a:endParaRPr lang="en-US"/>
        </a:p>
      </dgm:t>
    </dgm:pt>
    <dgm:pt modelId="{3C745FF3-72A9-41F3-B041-33868E17600C}">
      <dgm:prSet custT="1"/>
      <dgm:spPr/>
      <dgm:t>
        <a:bodyPr/>
        <a:lstStyle/>
        <a:p>
          <a:pPr marL="1198563" indent="-284163">
            <a:buFont typeface="Courier New" panose="02070309020205020404" pitchFamily="49" charset="0"/>
            <a:buChar char="o"/>
          </a:pPr>
          <a:r>
            <a:rPr lang="en-US" sz="1800" dirty="0">
              <a:latin typeface="Source Sans Pro" panose="020B0503030403020204" pitchFamily="34" charset="0"/>
              <a:ea typeface="Source Sans Pro" panose="020B0503030403020204" pitchFamily="34" charset="0"/>
            </a:rPr>
            <a:t>Overdose deaths among non-Hispanic Black men aged 55 and older increased nearly fivefold.</a:t>
          </a:r>
        </a:p>
      </dgm:t>
    </dgm:pt>
    <dgm:pt modelId="{3FCBDE51-5738-4413-A591-96DCF173EB28}" type="parTrans" cxnId="{A47682BC-C7AE-4330-8592-DD328D246B06}">
      <dgm:prSet/>
      <dgm:spPr/>
      <dgm:t>
        <a:bodyPr/>
        <a:lstStyle/>
        <a:p>
          <a:endParaRPr lang="en-US"/>
        </a:p>
      </dgm:t>
    </dgm:pt>
    <dgm:pt modelId="{7CD1985F-694F-451D-90DD-B4C81BF9F85A}" type="sibTrans" cxnId="{A47682BC-C7AE-4330-8592-DD328D246B06}">
      <dgm:prSet/>
      <dgm:spPr/>
      <dgm:t>
        <a:bodyPr/>
        <a:lstStyle/>
        <a:p>
          <a:endParaRPr lang="en-US"/>
        </a:p>
      </dgm:t>
    </dgm:pt>
    <dgm:pt modelId="{95A0127E-621D-4528-8D14-9E844901FA04}">
      <dgm:prSet custT="1"/>
      <dgm:spPr/>
      <dgm:t>
        <a:bodyPr/>
        <a:lstStyle/>
        <a:p>
          <a:pPr marL="1198563" indent="-284163">
            <a:buFont typeface="Courier New" panose="02070309020205020404" pitchFamily="49" charset="0"/>
            <a:buChar char="o"/>
          </a:pPr>
          <a:r>
            <a:rPr lang="en-US" sz="1800" dirty="0">
              <a:latin typeface="Source Sans Pro" panose="020B0503030403020204" pitchFamily="34" charset="0"/>
              <a:ea typeface="Source Sans Pro" panose="020B0503030403020204" pitchFamily="34" charset="0"/>
            </a:rPr>
            <a:t>In 2023, deaths in this group were nearly triple the national average for their age demographic, with fentanyl and cocaine as the predominant contributors. </a:t>
          </a:r>
        </a:p>
      </dgm:t>
    </dgm:pt>
    <dgm:pt modelId="{D456500F-0476-4D8A-9AA4-145CD3EF84B1}" type="parTrans" cxnId="{23721AC9-9C96-4EB6-8377-4937A51264D1}">
      <dgm:prSet/>
      <dgm:spPr/>
      <dgm:t>
        <a:bodyPr/>
        <a:lstStyle/>
        <a:p>
          <a:endParaRPr lang="en-US"/>
        </a:p>
      </dgm:t>
    </dgm:pt>
    <dgm:pt modelId="{562E6314-261F-4BBA-9404-57D718B11764}" type="sibTrans" cxnId="{23721AC9-9C96-4EB6-8377-4937A51264D1}">
      <dgm:prSet/>
      <dgm:spPr/>
      <dgm:t>
        <a:bodyPr/>
        <a:lstStyle/>
        <a:p>
          <a:endParaRPr lang="en-US"/>
        </a:p>
      </dgm:t>
    </dgm:pt>
    <dgm:pt modelId="{9C301764-672B-4712-90FF-9AF1CF457D46}">
      <dgm:prSet custT="1"/>
      <dgm:spPr/>
      <dgm:t>
        <a:bodyPr/>
        <a:lstStyle/>
        <a:p>
          <a:pPr marL="171450" indent="-171450"/>
          <a:endParaRPr lang="en-US" sz="16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573A8E03-FE55-497D-B262-7E41CB3A7F5E}" type="sibTrans" cxnId="{C09D5153-5111-46EE-89CC-B787A6E770DD}">
      <dgm:prSet/>
      <dgm:spPr/>
      <dgm:t>
        <a:bodyPr/>
        <a:lstStyle/>
        <a:p>
          <a:endParaRPr lang="en-US"/>
        </a:p>
      </dgm:t>
    </dgm:pt>
    <dgm:pt modelId="{7205C55F-BC5E-4DF6-9150-4764059A783C}" type="parTrans" cxnId="{C09D5153-5111-46EE-89CC-B787A6E770DD}">
      <dgm:prSet/>
      <dgm:spPr/>
      <dgm:t>
        <a:bodyPr/>
        <a:lstStyle/>
        <a:p>
          <a:endParaRPr lang="en-US"/>
        </a:p>
      </dgm:t>
    </dgm:pt>
    <dgm:pt modelId="{FA065B11-8083-48E7-B028-5F33E483E07A}">
      <dgm:prSet custT="1"/>
      <dgm:spPr/>
      <dgm:t>
        <a:bodyPr/>
        <a:lstStyle/>
        <a:p>
          <a:pPr algn="ctr"/>
          <a:r>
            <a:rPr lang="en-US" sz="4000" b="1" dirty="0">
              <a:solidFill>
                <a:srgbClr val="FFFF00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Identifying the Problem</a:t>
          </a:r>
        </a:p>
      </dgm:t>
    </dgm:pt>
    <dgm:pt modelId="{AA4B5FE3-E340-46D6-BC0D-B24811D3E573}" type="sibTrans" cxnId="{E05308BA-1A25-4819-88CD-3F16CE46D91A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A4C957D6-43C0-4F9B-A3F8-94608A2059F9}" type="parTrans" cxnId="{E05308BA-1A25-4819-88CD-3F16CE46D91A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2B56A494-FEDB-4890-BDAA-96304A4D8E73}">
      <dgm:prSet custT="1"/>
      <dgm:spPr/>
      <dgm:t>
        <a:bodyPr/>
        <a:lstStyle/>
        <a:p>
          <a:pPr marL="914400" indent="-346075">
            <a:buFont typeface="Wingdings" panose="05000000000000000000" pitchFamily="2" charset="2"/>
            <a:buChar char="Ø"/>
          </a:pPr>
          <a:r>
            <a:rPr lang="en-US" sz="1800" dirty="0">
              <a:latin typeface="Source Sans Pro" panose="020B0503030403020204" pitchFamily="34" charset="0"/>
              <a:ea typeface="Source Sans Pro" panose="020B0503030403020204" pitchFamily="34" charset="0"/>
            </a:rPr>
            <a:t>Mixed with stimulants such as cocaine and/or meth.</a:t>
          </a:r>
        </a:p>
      </dgm:t>
    </dgm:pt>
    <dgm:pt modelId="{851EB8B5-4A57-4B2C-93DD-6DE4C003B87C}" type="parTrans" cxnId="{FD6E7A44-5198-4FB7-ABB1-E45F0C6987DE}">
      <dgm:prSet/>
      <dgm:spPr/>
      <dgm:t>
        <a:bodyPr/>
        <a:lstStyle/>
        <a:p>
          <a:endParaRPr lang="en-US"/>
        </a:p>
      </dgm:t>
    </dgm:pt>
    <dgm:pt modelId="{A9CB2746-358A-4049-A15B-250D17271566}" type="sibTrans" cxnId="{FD6E7A44-5198-4FB7-ABB1-E45F0C6987DE}">
      <dgm:prSet/>
      <dgm:spPr/>
      <dgm:t>
        <a:bodyPr/>
        <a:lstStyle/>
        <a:p>
          <a:endParaRPr lang="en-US"/>
        </a:p>
      </dgm:t>
    </dgm:pt>
    <dgm:pt modelId="{90687EE7-8FB4-4B04-A3D1-46006E724988}" type="pres">
      <dgm:prSet presAssocID="{1F061ED3-B750-4780-AE10-EB305D08E6C2}" presName="linear" presStyleCnt="0">
        <dgm:presLayoutVars>
          <dgm:animLvl val="lvl"/>
          <dgm:resizeHandles val="exact"/>
        </dgm:presLayoutVars>
      </dgm:prSet>
      <dgm:spPr/>
    </dgm:pt>
    <dgm:pt modelId="{C986F83C-22EE-43C4-85A3-6F5E41442FC6}" type="pres">
      <dgm:prSet presAssocID="{FA065B11-8083-48E7-B028-5F33E483E07A}" presName="parentText" presStyleLbl="node1" presStyleIdx="0" presStyleCnt="1" custScaleY="95366" custLinFactNeighborX="-8849" custLinFactNeighborY="-11080">
        <dgm:presLayoutVars>
          <dgm:chMax val="0"/>
          <dgm:bulletEnabled val="1"/>
        </dgm:presLayoutVars>
      </dgm:prSet>
      <dgm:spPr/>
    </dgm:pt>
    <dgm:pt modelId="{244A7FF1-6449-473C-89F4-AA289E1A60B2}" type="pres">
      <dgm:prSet presAssocID="{FA065B11-8083-48E7-B028-5F33E483E07A}" presName="childText" presStyleLbl="revTx" presStyleIdx="0" presStyleCnt="1" custScaleY="106691">
        <dgm:presLayoutVars>
          <dgm:bulletEnabled val="1"/>
        </dgm:presLayoutVars>
      </dgm:prSet>
      <dgm:spPr/>
    </dgm:pt>
  </dgm:ptLst>
  <dgm:cxnLst>
    <dgm:cxn modelId="{21DD1C09-7AC6-4354-A41C-FD45CC8DAEF3}" type="presOf" srcId="{08F35768-369E-4EC9-AC65-55DA40810C46}" destId="{244A7FF1-6449-473C-89F4-AA289E1A60B2}" srcOrd="0" destOrd="9" presId="urn:microsoft.com/office/officeart/2005/8/layout/vList2"/>
    <dgm:cxn modelId="{4C839D12-AAA0-40C7-9E19-184B0C4DCBC4}" type="presOf" srcId="{F8E3F619-C310-4E41-87BB-BBD2918557DB}" destId="{244A7FF1-6449-473C-89F4-AA289E1A60B2}" srcOrd="0" destOrd="6" presId="urn:microsoft.com/office/officeart/2005/8/layout/vList2"/>
    <dgm:cxn modelId="{3B7B141E-89E6-4B12-AF19-5F9A532529A7}" type="presOf" srcId="{8C3EBB69-5235-40C3-9EA0-5D5FE4B39E6C}" destId="{244A7FF1-6449-473C-89F4-AA289E1A60B2}" srcOrd="0" destOrd="2" presId="urn:microsoft.com/office/officeart/2005/8/layout/vList2"/>
    <dgm:cxn modelId="{2EFA0F34-6C62-4A5F-B74B-6DEBD5A916A3}" srcId="{FA065B11-8083-48E7-B028-5F33E483E07A}" destId="{E03F968F-F393-46FE-9447-8B464CA406F8}" srcOrd="4" destOrd="0" parTransId="{A2DE7059-B995-4BE6-8DA9-2EC445A2F6CA}" sibTransId="{F5B0D393-BA11-4257-831F-457166EB46F8}"/>
    <dgm:cxn modelId="{C8F28663-58E9-4F9E-A41A-DB4318F527DB}" srcId="{FA065B11-8083-48E7-B028-5F33E483E07A}" destId="{181E8C6C-639A-4EC7-9800-2ADF63619552}" srcOrd="6" destOrd="0" parTransId="{1F1118FC-B44B-4844-A851-4BD5662F9FB7}" sibTransId="{4E337391-B0E8-4105-9B40-F96079B640A1}"/>
    <dgm:cxn modelId="{FD6E7A44-5198-4FB7-ABB1-E45F0C6987DE}" srcId="{FA065B11-8083-48E7-B028-5F33E483E07A}" destId="{2B56A494-FEDB-4890-BDAA-96304A4D8E73}" srcOrd="3" destOrd="0" parTransId="{851EB8B5-4A57-4B2C-93DD-6DE4C003B87C}" sibTransId="{A9CB2746-358A-4049-A15B-250D17271566}"/>
    <dgm:cxn modelId="{3B1C8471-CD27-4F2E-A369-9084595A5E10}" srcId="{3710D205-F576-47C6-BBC5-6C93A3DF1046}" destId="{21A337DB-3006-4253-AA04-42DFD8BCE362}" srcOrd="1" destOrd="0" parTransId="{A3FA214B-1759-40E7-9F23-237AFBA66735}" sibTransId="{15FD67B7-481B-4E01-9646-5F2DC9268F7A}"/>
    <dgm:cxn modelId="{1E598E51-A73D-4DFC-AC8F-FDAA5D2EEEF9}" type="presOf" srcId="{FA065B11-8083-48E7-B028-5F33E483E07A}" destId="{C986F83C-22EE-43C4-85A3-6F5E41442FC6}" srcOrd="0" destOrd="0" presId="urn:microsoft.com/office/officeart/2005/8/layout/vList2"/>
    <dgm:cxn modelId="{C09D5153-5111-46EE-89CC-B787A6E770DD}" srcId="{FA065B11-8083-48E7-B028-5F33E483E07A}" destId="{9C301764-672B-4712-90FF-9AF1CF457D46}" srcOrd="0" destOrd="0" parTransId="{7205C55F-BC5E-4DF6-9150-4764059A783C}" sibTransId="{573A8E03-FE55-497D-B262-7E41CB3A7F5E}"/>
    <dgm:cxn modelId="{B9E53755-6E89-4817-9BC1-9AFA8174B32D}" srcId="{FA065B11-8083-48E7-B028-5F33E483E07A}" destId="{7858F5DA-BB0F-4B97-A928-436AC005B1B5}" srcOrd="1" destOrd="0" parTransId="{9F06FEFD-ED19-4C23-BC00-B77BCE4C9277}" sibTransId="{0ABE1994-7AAC-4FD0-B455-20919BA721E3}"/>
    <dgm:cxn modelId="{B7DB3B88-83E3-4E20-8F57-75454E548E2E}" srcId="{FA065B11-8083-48E7-B028-5F33E483E07A}" destId="{3710D205-F576-47C6-BBC5-6C93A3DF1046}" srcOrd="5" destOrd="0" parTransId="{1E0CCB63-5A4D-4A60-AA9C-8E0B77575619}" sibTransId="{05AE1B72-15DB-406E-B3D6-19D9D6CF1587}"/>
    <dgm:cxn modelId="{05C48695-85C9-448B-A66B-5CC63B540627}" srcId="{FA065B11-8083-48E7-B028-5F33E483E07A}" destId="{08F35768-369E-4EC9-AC65-55DA40810C46}" srcOrd="7" destOrd="0" parTransId="{43403AD5-D7BC-4FED-BA8E-16137FA9A8F4}" sibTransId="{0D0307E1-D008-4464-B308-D211E6619D2F}"/>
    <dgm:cxn modelId="{1EB55997-6E2C-4A68-BA39-1C866C3474B8}" type="presOf" srcId="{181E8C6C-639A-4EC7-9800-2ADF63619552}" destId="{244A7FF1-6449-473C-89F4-AA289E1A60B2}" srcOrd="0" destOrd="8" presId="urn:microsoft.com/office/officeart/2005/8/layout/vList2"/>
    <dgm:cxn modelId="{D3E7B197-8193-4A4D-9BF1-16E28D83404B}" type="presOf" srcId="{3C745FF3-72A9-41F3-B041-33868E17600C}" destId="{244A7FF1-6449-473C-89F4-AA289E1A60B2}" srcOrd="0" destOrd="11" presId="urn:microsoft.com/office/officeart/2005/8/layout/vList2"/>
    <dgm:cxn modelId="{5291079C-C70A-49E6-AED7-9AA4C36F9EEE}" type="presOf" srcId="{2B56A494-FEDB-4890-BDAA-96304A4D8E73}" destId="{244A7FF1-6449-473C-89F4-AA289E1A60B2}" srcOrd="0" destOrd="3" presId="urn:microsoft.com/office/officeart/2005/8/layout/vList2"/>
    <dgm:cxn modelId="{C2B160A3-46FE-41DB-B7CB-58C58FA37401}" srcId="{3710D205-F576-47C6-BBC5-6C93A3DF1046}" destId="{F8E3F619-C310-4E41-87BB-BBD2918557DB}" srcOrd="0" destOrd="0" parTransId="{5AEEC125-B77B-4AB3-AAC7-F9A58877F6C9}" sibTransId="{9CC3F550-1FFA-4D31-8A87-0B53E864D52E}"/>
    <dgm:cxn modelId="{DA5192AA-906B-4684-AE9A-DDB532A6AC3E}" type="presOf" srcId="{9C301764-672B-4712-90FF-9AF1CF457D46}" destId="{244A7FF1-6449-473C-89F4-AA289E1A60B2}" srcOrd="0" destOrd="0" presId="urn:microsoft.com/office/officeart/2005/8/layout/vList2"/>
    <dgm:cxn modelId="{8ED4BAAF-6E4E-4F3B-8B03-36226E5EA5A0}" type="presOf" srcId="{21A337DB-3006-4253-AA04-42DFD8BCE362}" destId="{244A7FF1-6449-473C-89F4-AA289E1A60B2}" srcOrd="0" destOrd="7" presId="urn:microsoft.com/office/officeart/2005/8/layout/vList2"/>
    <dgm:cxn modelId="{3430D4B5-1A28-4094-BAE2-318BD4B7B482}" type="presOf" srcId="{7858F5DA-BB0F-4B97-A928-436AC005B1B5}" destId="{244A7FF1-6449-473C-89F4-AA289E1A60B2}" srcOrd="0" destOrd="1" presId="urn:microsoft.com/office/officeart/2005/8/layout/vList2"/>
    <dgm:cxn modelId="{E05308BA-1A25-4819-88CD-3F16CE46D91A}" srcId="{1F061ED3-B750-4780-AE10-EB305D08E6C2}" destId="{FA065B11-8083-48E7-B028-5F33E483E07A}" srcOrd="0" destOrd="0" parTransId="{A4C957D6-43C0-4F9B-A3F8-94608A2059F9}" sibTransId="{AA4B5FE3-E340-46D6-BC0D-B24811D3E573}"/>
    <dgm:cxn modelId="{A47682BC-C7AE-4330-8592-DD328D246B06}" srcId="{FA065B11-8083-48E7-B028-5F33E483E07A}" destId="{3C745FF3-72A9-41F3-B041-33868E17600C}" srcOrd="9" destOrd="0" parTransId="{3FCBDE51-5738-4413-A591-96DCF173EB28}" sibTransId="{7CD1985F-694F-451D-90DD-B4C81BF9F85A}"/>
    <dgm:cxn modelId="{D96B18C2-7D68-4572-A904-88484EE414EF}" srcId="{FA065B11-8083-48E7-B028-5F33E483E07A}" destId="{8C3EBB69-5235-40C3-9EA0-5D5FE4B39E6C}" srcOrd="2" destOrd="0" parTransId="{7B28F9CF-0EA0-47AB-81FA-0F8E4EA95266}" sibTransId="{E653A0FA-6BC7-4C4B-ADC5-5130D762563C}"/>
    <dgm:cxn modelId="{23721AC9-9C96-4EB6-8377-4937A51264D1}" srcId="{FA065B11-8083-48E7-B028-5F33E483E07A}" destId="{95A0127E-621D-4528-8D14-9E844901FA04}" srcOrd="10" destOrd="0" parTransId="{D456500F-0476-4D8A-9AA4-145CD3EF84B1}" sibTransId="{562E6314-261F-4BBA-9404-57D718B11764}"/>
    <dgm:cxn modelId="{1E5FF0CA-4E69-4002-A3B2-F2409A03AD6B}" type="presOf" srcId="{FBE3D122-82DA-49E0-B434-6EECBBFC7036}" destId="{244A7FF1-6449-473C-89F4-AA289E1A60B2}" srcOrd="0" destOrd="10" presId="urn:microsoft.com/office/officeart/2005/8/layout/vList2"/>
    <dgm:cxn modelId="{57A6ADD4-0FA4-4FD0-985E-C0FD174BA966}" type="presOf" srcId="{1F061ED3-B750-4780-AE10-EB305D08E6C2}" destId="{90687EE7-8FB4-4B04-A3D1-46006E724988}" srcOrd="0" destOrd="0" presId="urn:microsoft.com/office/officeart/2005/8/layout/vList2"/>
    <dgm:cxn modelId="{6E5865E7-3F64-4374-86AD-92E338E1A87E}" type="presOf" srcId="{E03F968F-F393-46FE-9447-8B464CA406F8}" destId="{244A7FF1-6449-473C-89F4-AA289E1A60B2}" srcOrd="0" destOrd="4" presId="urn:microsoft.com/office/officeart/2005/8/layout/vList2"/>
    <dgm:cxn modelId="{50CD4EF8-590C-41BD-974A-855E3BA30FD2}" srcId="{FA065B11-8083-48E7-B028-5F33E483E07A}" destId="{FBE3D122-82DA-49E0-B434-6EECBBFC7036}" srcOrd="8" destOrd="0" parTransId="{43F97BA6-8530-4B9A-8E67-E666BCF85DFD}" sibTransId="{D03E9A32-50A0-499B-AF81-824171E9E051}"/>
    <dgm:cxn modelId="{8B8A09FB-3E79-45A1-8C71-9C6D8EB4D1E8}" type="presOf" srcId="{95A0127E-621D-4528-8D14-9E844901FA04}" destId="{244A7FF1-6449-473C-89F4-AA289E1A60B2}" srcOrd="0" destOrd="12" presId="urn:microsoft.com/office/officeart/2005/8/layout/vList2"/>
    <dgm:cxn modelId="{9F5FFBFE-E959-4BCC-9B1C-5B4ED48D50B4}" type="presOf" srcId="{3710D205-F576-47C6-BBC5-6C93A3DF1046}" destId="{244A7FF1-6449-473C-89F4-AA289E1A60B2}" srcOrd="0" destOrd="5" presId="urn:microsoft.com/office/officeart/2005/8/layout/vList2"/>
    <dgm:cxn modelId="{5DBF5052-C4EC-4AC6-8C4E-84C1F873256F}" type="presParOf" srcId="{90687EE7-8FB4-4B04-A3D1-46006E724988}" destId="{C986F83C-22EE-43C4-85A3-6F5E41442FC6}" srcOrd="0" destOrd="0" presId="urn:microsoft.com/office/officeart/2005/8/layout/vList2"/>
    <dgm:cxn modelId="{5C556284-0E06-4FBA-9F85-871C5A2FF3ED}" type="presParOf" srcId="{90687EE7-8FB4-4B04-A3D1-46006E724988}" destId="{244A7FF1-6449-473C-89F4-AA289E1A60B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061ED3-B750-4780-AE10-EB305D08E6C2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858F5DA-BB0F-4B97-A928-436AC005B1B5}">
      <dgm:prSet custT="1"/>
      <dgm:spPr/>
      <dgm:t>
        <a:bodyPr/>
        <a:lstStyle/>
        <a:p>
          <a:pPr marL="171450" indent="-171450"/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The OAA will make awards of up to $500,000 per grant award / $3 million in total</a:t>
          </a:r>
        </a:p>
      </dgm:t>
    </dgm:pt>
    <dgm:pt modelId="{9F06FEFD-ED19-4C23-BC00-B77BCE4C9277}" type="parTrans" cxnId="{B9E53755-6E89-4817-9BC1-9AFA8174B32D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0ABE1994-7AAC-4FD0-B455-20919BA721E3}" type="sibTrans" cxnId="{B9E53755-6E89-4817-9BC1-9AFA8174B32D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9C301764-672B-4712-90FF-9AF1CF457D46}">
      <dgm:prSet custT="1"/>
      <dgm:spPr/>
      <dgm:t>
        <a:bodyPr/>
        <a:lstStyle/>
        <a:p>
          <a:pPr marL="171450" indent="-171450"/>
          <a:endParaRPr lang="en-US" sz="16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573A8E03-FE55-497D-B262-7E41CB3A7F5E}" type="sibTrans" cxnId="{C09D5153-5111-46EE-89CC-B787A6E770DD}">
      <dgm:prSet/>
      <dgm:spPr/>
      <dgm:t>
        <a:bodyPr/>
        <a:lstStyle/>
        <a:p>
          <a:endParaRPr lang="en-US"/>
        </a:p>
      </dgm:t>
    </dgm:pt>
    <dgm:pt modelId="{7205C55F-BC5E-4DF6-9150-4764059A783C}" type="parTrans" cxnId="{C09D5153-5111-46EE-89CC-B787A6E770DD}">
      <dgm:prSet/>
      <dgm:spPr/>
      <dgm:t>
        <a:bodyPr/>
        <a:lstStyle/>
        <a:p>
          <a:endParaRPr lang="en-US"/>
        </a:p>
      </dgm:t>
    </dgm:pt>
    <dgm:pt modelId="{FA065B11-8083-48E7-B028-5F33E483E07A}">
      <dgm:prSet custT="1"/>
      <dgm:spPr/>
      <dgm:t>
        <a:bodyPr/>
        <a:lstStyle/>
        <a:p>
          <a:pPr algn="ctr"/>
          <a:r>
            <a:rPr lang="en-US" sz="3200" b="1" dirty="0">
              <a:solidFill>
                <a:schemeClr val="bg1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Virginia OAA has created </a:t>
          </a:r>
          <a:r>
            <a:rPr lang="en-US" sz="3200" b="1" dirty="0">
              <a:solidFill>
                <a:srgbClr val="FFFF00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Operation </a:t>
          </a:r>
          <a:r>
            <a:rPr lang="en-US" sz="3200" b="1" i="1" dirty="0">
              <a:solidFill>
                <a:srgbClr val="FFFF00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STOP!</a:t>
          </a:r>
        </a:p>
        <a:p>
          <a:pPr algn="ctr"/>
          <a:r>
            <a:rPr lang="en-US" sz="3200" b="1" dirty="0">
              <a:solidFill>
                <a:schemeClr val="bg1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(</a:t>
          </a:r>
          <a:r>
            <a:rPr lang="en-US" sz="3200" b="1" dirty="0">
              <a:solidFill>
                <a:srgbClr val="FFFF00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S</a:t>
          </a:r>
          <a:r>
            <a:rPr lang="en-US" sz="3200" b="1" dirty="0">
              <a:solidFill>
                <a:schemeClr val="bg1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pecifically </a:t>
          </a:r>
          <a:r>
            <a:rPr lang="en-US" sz="3200" b="1" dirty="0">
              <a:solidFill>
                <a:srgbClr val="FFFF00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T</a:t>
          </a:r>
          <a:r>
            <a:rPr lang="en-US" sz="3200" b="1" dirty="0">
              <a:solidFill>
                <a:schemeClr val="bg1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argeted </a:t>
          </a:r>
          <a:r>
            <a:rPr lang="en-US" sz="3200" b="1" dirty="0">
              <a:solidFill>
                <a:srgbClr val="FFFF00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O</a:t>
          </a:r>
          <a:r>
            <a:rPr lang="en-US" sz="3200" b="1" dirty="0">
              <a:solidFill>
                <a:schemeClr val="bg1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verdose </a:t>
          </a:r>
          <a:r>
            <a:rPr lang="en-US" sz="3200" b="1" dirty="0">
              <a:solidFill>
                <a:srgbClr val="FFFF00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P</a:t>
          </a:r>
          <a:r>
            <a:rPr lang="en-US" sz="3200" b="1" dirty="0">
              <a:solidFill>
                <a:schemeClr val="bg1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revention)</a:t>
          </a:r>
          <a:endParaRPr lang="en-US" sz="3200" b="1" dirty="0">
            <a:solidFill>
              <a:srgbClr val="FFFF00"/>
            </a:solidFill>
            <a:latin typeface="Merriweather" panose="00000500000000000000" pitchFamily="2" charset="0"/>
            <a:ea typeface="Source Sans Pro" panose="020B0503030403020204" pitchFamily="34" charset="0"/>
          </a:endParaRPr>
        </a:p>
      </dgm:t>
    </dgm:pt>
    <dgm:pt modelId="{AA4B5FE3-E340-46D6-BC0D-B24811D3E573}" type="sibTrans" cxnId="{E05308BA-1A25-4819-88CD-3F16CE46D91A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A4C957D6-43C0-4F9B-A3F8-94608A2059F9}" type="parTrans" cxnId="{E05308BA-1A25-4819-88CD-3F16CE46D91A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4103DA49-324F-47E1-8A23-597EA4FEEADC}">
      <dgm:prSet custT="1"/>
      <dgm:spPr/>
      <dgm:t>
        <a:bodyPr/>
        <a:lstStyle/>
        <a:p>
          <a:pPr marL="171450" indent="-171450"/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Applications are due April 1, 2025</a:t>
          </a:r>
        </a:p>
      </dgm:t>
    </dgm:pt>
    <dgm:pt modelId="{6DAA5962-C558-4284-A27B-0716A2EBE9E4}" type="parTrans" cxnId="{BEBC1FC8-C91F-437F-9D72-72731C8B1E37}">
      <dgm:prSet/>
      <dgm:spPr/>
      <dgm:t>
        <a:bodyPr/>
        <a:lstStyle/>
        <a:p>
          <a:endParaRPr lang="en-US"/>
        </a:p>
      </dgm:t>
    </dgm:pt>
    <dgm:pt modelId="{52D6C166-5BC8-4FF7-982D-C4E7816D8189}" type="sibTrans" cxnId="{BEBC1FC8-C91F-437F-9D72-72731C8B1E37}">
      <dgm:prSet/>
      <dgm:spPr/>
      <dgm:t>
        <a:bodyPr/>
        <a:lstStyle/>
        <a:p>
          <a:endParaRPr lang="en-US"/>
        </a:p>
      </dgm:t>
    </dgm:pt>
    <dgm:pt modelId="{83CFA070-95CE-4B56-8534-409CA5D689A6}">
      <dgm:prSet custT="1"/>
      <dgm:spPr/>
      <dgm:t>
        <a:bodyPr/>
        <a:lstStyle/>
        <a:p>
          <a:pPr marL="171450" indent="-171450"/>
          <a:endParaRPr lang="en-US" sz="20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1FA099E1-E01D-4180-A750-D93C441D7D15}" type="parTrans" cxnId="{4FA7A5D0-75AE-471E-AA98-A02982211BD9}">
      <dgm:prSet/>
      <dgm:spPr/>
      <dgm:t>
        <a:bodyPr/>
        <a:lstStyle/>
        <a:p>
          <a:endParaRPr lang="en-US"/>
        </a:p>
      </dgm:t>
    </dgm:pt>
    <dgm:pt modelId="{57317311-5307-454C-AB5A-67D08E7056AE}" type="sibTrans" cxnId="{4FA7A5D0-75AE-471E-AA98-A02982211BD9}">
      <dgm:prSet/>
      <dgm:spPr/>
      <dgm:t>
        <a:bodyPr/>
        <a:lstStyle/>
        <a:p>
          <a:endParaRPr lang="en-US"/>
        </a:p>
      </dgm:t>
    </dgm:pt>
    <dgm:pt modelId="{8E6771E4-E6AE-4543-8333-A870E2E358F5}">
      <dgm:prSet custT="1"/>
      <dgm:spPr/>
      <dgm:t>
        <a:bodyPr/>
        <a:lstStyle/>
        <a:p>
          <a:pPr marL="171450" indent="-171450"/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Operation </a:t>
          </a:r>
          <a:r>
            <a:rPr lang="en-US" sz="2000" i="1" dirty="0">
              <a:latin typeface="Source Sans Pro" panose="020B0503030403020204" pitchFamily="34" charset="0"/>
              <a:ea typeface="Source Sans Pro" panose="020B0503030403020204" pitchFamily="34" charset="0"/>
            </a:rPr>
            <a:t>STOP!</a:t>
          </a:r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 grants are competitive, only available to the individual cities and counties listed on the previous slide, and the evaluation criteria is established by the Code of Virginia.</a:t>
          </a:r>
        </a:p>
      </dgm:t>
    </dgm:pt>
    <dgm:pt modelId="{22D9FD02-E875-40E1-B26A-E9989353EBBB}" type="parTrans" cxnId="{95DF3094-5657-4848-B15A-4E65F17D2A2D}">
      <dgm:prSet/>
      <dgm:spPr/>
      <dgm:t>
        <a:bodyPr/>
        <a:lstStyle/>
        <a:p>
          <a:endParaRPr lang="en-US"/>
        </a:p>
      </dgm:t>
    </dgm:pt>
    <dgm:pt modelId="{3213EE23-321A-4B80-8C54-647CA753E111}" type="sibTrans" cxnId="{95DF3094-5657-4848-B15A-4E65F17D2A2D}">
      <dgm:prSet/>
      <dgm:spPr/>
      <dgm:t>
        <a:bodyPr/>
        <a:lstStyle/>
        <a:p>
          <a:endParaRPr lang="en-US"/>
        </a:p>
      </dgm:t>
    </dgm:pt>
    <dgm:pt modelId="{FE9D6C52-E362-4BCB-8D03-C4ABED45E9E7}">
      <dgm:prSet custT="1"/>
      <dgm:spPr/>
      <dgm:t>
        <a:bodyPr/>
        <a:lstStyle/>
        <a:p>
          <a:pPr marL="171450" indent="-171450"/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Period of performance of July 1, 2025 - June 30, 2027 (TWO YEARS)</a:t>
          </a:r>
        </a:p>
      </dgm:t>
    </dgm:pt>
    <dgm:pt modelId="{3CBA5ACC-FF35-4653-9EC2-93860F41F6EA}" type="parTrans" cxnId="{3741ACFF-8D72-4A27-A1BD-3D14889CB459}">
      <dgm:prSet/>
      <dgm:spPr/>
      <dgm:t>
        <a:bodyPr/>
        <a:lstStyle/>
        <a:p>
          <a:endParaRPr lang="en-US"/>
        </a:p>
      </dgm:t>
    </dgm:pt>
    <dgm:pt modelId="{8E655E48-FB6D-4941-A04D-84110747614C}" type="sibTrans" cxnId="{3741ACFF-8D72-4A27-A1BD-3D14889CB459}">
      <dgm:prSet/>
      <dgm:spPr/>
      <dgm:t>
        <a:bodyPr/>
        <a:lstStyle/>
        <a:p>
          <a:endParaRPr lang="en-US"/>
        </a:p>
      </dgm:t>
    </dgm:pt>
    <dgm:pt modelId="{FDE42E60-1C96-4A38-81B5-2FF48C0B65A9}">
      <dgm:prSet custT="1"/>
      <dgm:spPr/>
      <dgm:t>
        <a:bodyPr/>
        <a:lstStyle/>
        <a:p>
          <a:pPr marL="171450" indent="-171450"/>
          <a:endParaRPr lang="en-US" sz="20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1E473A73-17FA-43CF-90C2-6D777BBC511C}" type="parTrans" cxnId="{3ED01825-445A-4639-82A3-ABC4B08E7BD0}">
      <dgm:prSet/>
      <dgm:spPr/>
      <dgm:t>
        <a:bodyPr/>
        <a:lstStyle/>
        <a:p>
          <a:endParaRPr lang="en-US"/>
        </a:p>
      </dgm:t>
    </dgm:pt>
    <dgm:pt modelId="{1C79E416-1368-4FBD-A6D2-83F03FB94DFC}" type="sibTrans" cxnId="{3ED01825-445A-4639-82A3-ABC4B08E7BD0}">
      <dgm:prSet/>
      <dgm:spPr/>
      <dgm:t>
        <a:bodyPr/>
        <a:lstStyle/>
        <a:p>
          <a:endParaRPr lang="en-US"/>
        </a:p>
      </dgm:t>
    </dgm:pt>
    <dgm:pt modelId="{0C790454-A4E7-4E77-986B-A3C5A3A99F93}">
      <dgm:prSet custT="1"/>
      <dgm:spPr/>
      <dgm:t>
        <a:bodyPr/>
        <a:lstStyle/>
        <a:p>
          <a:pPr marL="171450" indent="-171450"/>
          <a:endParaRPr lang="en-US" sz="20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44A5B578-2832-4DFF-985B-BC4EAD7A319E}" type="parTrans" cxnId="{DDE9FEEA-B3CA-4213-A1AB-3555F20DEDF4}">
      <dgm:prSet/>
      <dgm:spPr/>
      <dgm:t>
        <a:bodyPr/>
        <a:lstStyle/>
        <a:p>
          <a:endParaRPr lang="en-US"/>
        </a:p>
      </dgm:t>
    </dgm:pt>
    <dgm:pt modelId="{5FE67695-BAC5-42B7-AAC1-7D9A5E6447CB}" type="sibTrans" cxnId="{DDE9FEEA-B3CA-4213-A1AB-3555F20DEDF4}">
      <dgm:prSet/>
      <dgm:spPr/>
      <dgm:t>
        <a:bodyPr/>
        <a:lstStyle/>
        <a:p>
          <a:endParaRPr lang="en-US"/>
        </a:p>
      </dgm:t>
    </dgm:pt>
    <dgm:pt modelId="{90687EE7-8FB4-4B04-A3D1-46006E724988}" type="pres">
      <dgm:prSet presAssocID="{1F061ED3-B750-4780-AE10-EB305D08E6C2}" presName="linear" presStyleCnt="0">
        <dgm:presLayoutVars>
          <dgm:animLvl val="lvl"/>
          <dgm:resizeHandles val="exact"/>
        </dgm:presLayoutVars>
      </dgm:prSet>
      <dgm:spPr/>
    </dgm:pt>
    <dgm:pt modelId="{C986F83C-22EE-43C4-85A3-6F5E41442FC6}" type="pres">
      <dgm:prSet presAssocID="{FA065B11-8083-48E7-B028-5F33E483E07A}" presName="parentText" presStyleLbl="node1" presStyleIdx="0" presStyleCnt="1" custScaleY="95366" custLinFactNeighborX="-8849" custLinFactNeighborY="-11080">
        <dgm:presLayoutVars>
          <dgm:chMax val="0"/>
          <dgm:bulletEnabled val="1"/>
        </dgm:presLayoutVars>
      </dgm:prSet>
      <dgm:spPr/>
    </dgm:pt>
    <dgm:pt modelId="{244A7FF1-6449-473C-89F4-AA289E1A60B2}" type="pres">
      <dgm:prSet presAssocID="{FA065B11-8083-48E7-B028-5F33E483E07A}" presName="childText" presStyleLbl="revTx" presStyleIdx="0" presStyleCnt="1" custScaleY="106691">
        <dgm:presLayoutVars>
          <dgm:bulletEnabled val="1"/>
        </dgm:presLayoutVars>
      </dgm:prSet>
      <dgm:spPr/>
    </dgm:pt>
  </dgm:ptLst>
  <dgm:cxnLst>
    <dgm:cxn modelId="{8D2E450C-8F24-44DA-9C4E-58CA575F2E5F}" type="presOf" srcId="{FDE42E60-1C96-4A38-81B5-2FF48C0B65A9}" destId="{244A7FF1-6449-473C-89F4-AA289E1A60B2}" srcOrd="0" destOrd="6" presId="urn:microsoft.com/office/officeart/2005/8/layout/vList2"/>
    <dgm:cxn modelId="{3ED01825-445A-4639-82A3-ABC4B08E7BD0}" srcId="{FA065B11-8083-48E7-B028-5F33E483E07A}" destId="{FDE42E60-1C96-4A38-81B5-2FF48C0B65A9}" srcOrd="6" destOrd="0" parTransId="{1E473A73-17FA-43CF-90C2-6D777BBC511C}" sibTransId="{1C79E416-1368-4FBD-A6D2-83F03FB94DFC}"/>
    <dgm:cxn modelId="{5A8AEC33-0E4B-4024-99FE-778BF62B98B6}" type="presOf" srcId="{83CFA070-95CE-4B56-8534-409CA5D689A6}" destId="{244A7FF1-6449-473C-89F4-AA289E1A60B2}" srcOrd="0" destOrd="4" presId="urn:microsoft.com/office/officeart/2005/8/layout/vList2"/>
    <dgm:cxn modelId="{99E1C35B-23EE-4A2B-B179-DE243298771D}" type="presOf" srcId="{0C790454-A4E7-4E77-986B-A3C5A3A99F93}" destId="{244A7FF1-6449-473C-89F4-AA289E1A60B2}" srcOrd="0" destOrd="2" presId="urn:microsoft.com/office/officeart/2005/8/layout/vList2"/>
    <dgm:cxn modelId="{3653FA62-3D28-48C4-BDC8-BB6D4826171F}" type="presOf" srcId="{FE9D6C52-E362-4BCB-8D03-C4ABED45E9E7}" destId="{244A7FF1-6449-473C-89F4-AA289E1A60B2}" srcOrd="0" destOrd="7" presId="urn:microsoft.com/office/officeart/2005/8/layout/vList2"/>
    <dgm:cxn modelId="{A4EC7447-3559-4D3A-80F6-3478D4E79148}" type="presOf" srcId="{8E6771E4-E6AE-4543-8333-A870E2E358F5}" destId="{244A7FF1-6449-473C-89F4-AA289E1A60B2}" srcOrd="0" destOrd="3" presId="urn:microsoft.com/office/officeart/2005/8/layout/vList2"/>
    <dgm:cxn modelId="{1E598E51-A73D-4DFC-AC8F-FDAA5D2EEEF9}" type="presOf" srcId="{FA065B11-8083-48E7-B028-5F33E483E07A}" destId="{C986F83C-22EE-43C4-85A3-6F5E41442FC6}" srcOrd="0" destOrd="0" presId="urn:microsoft.com/office/officeart/2005/8/layout/vList2"/>
    <dgm:cxn modelId="{C09D5153-5111-46EE-89CC-B787A6E770DD}" srcId="{FA065B11-8083-48E7-B028-5F33E483E07A}" destId="{9C301764-672B-4712-90FF-9AF1CF457D46}" srcOrd="0" destOrd="0" parTransId="{7205C55F-BC5E-4DF6-9150-4764059A783C}" sibTransId="{573A8E03-FE55-497D-B262-7E41CB3A7F5E}"/>
    <dgm:cxn modelId="{B9E53755-6E89-4817-9BC1-9AFA8174B32D}" srcId="{FA065B11-8083-48E7-B028-5F33E483E07A}" destId="{7858F5DA-BB0F-4B97-A928-436AC005B1B5}" srcOrd="1" destOrd="0" parTransId="{9F06FEFD-ED19-4C23-BC00-B77BCE4C9277}" sibTransId="{0ABE1994-7AAC-4FD0-B455-20919BA721E3}"/>
    <dgm:cxn modelId="{95DF3094-5657-4848-B15A-4E65F17D2A2D}" srcId="{FA065B11-8083-48E7-B028-5F33E483E07A}" destId="{8E6771E4-E6AE-4543-8333-A870E2E358F5}" srcOrd="3" destOrd="0" parTransId="{22D9FD02-E875-40E1-B26A-E9989353EBBB}" sibTransId="{3213EE23-321A-4B80-8C54-647CA753E111}"/>
    <dgm:cxn modelId="{DA5192AA-906B-4684-AE9A-DDB532A6AC3E}" type="presOf" srcId="{9C301764-672B-4712-90FF-9AF1CF457D46}" destId="{244A7FF1-6449-473C-89F4-AA289E1A60B2}" srcOrd="0" destOrd="0" presId="urn:microsoft.com/office/officeart/2005/8/layout/vList2"/>
    <dgm:cxn modelId="{3430D4B5-1A28-4094-BAE2-318BD4B7B482}" type="presOf" srcId="{7858F5DA-BB0F-4B97-A928-436AC005B1B5}" destId="{244A7FF1-6449-473C-89F4-AA289E1A60B2}" srcOrd="0" destOrd="1" presId="urn:microsoft.com/office/officeart/2005/8/layout/vList2"/>
    <dgm:cxn modelId="{E05308BA-1A25-4819-88CD-3F16CE46D91A}" srcId="{1F061ED3-B750-4780-AE10-EB305D08E6C2}" destId="{FA065B11-8083-48E7-B028-5F33E483E07A}" srcOrd="0" destOrd="0" parTransId="{A4C957D6-43C0-4F9B-A3F8-94608A2059F9}" sibTransId="{AA4B5FE3-E340-46D6-BC0D-B24811D3E573}"/>
    <dgm:cxn modelId="{36A937C7-9E88-41A7-A7C3-2E74E4F8738A}" type="presOf" srcId="{4103DA49-324F-47E1-8A23-597EA4FEEADC}" destId="{244A7FF1-6449-473C-89F4-AA289E1A60B2}" srcOrd="0" destOrd="5" presId="urn:microsoft.com/office/officeart/2005/8/layout/vList2"/>
    <dgm:cxn modelId="{BEBC1FC8-C91F-437F-9D72-72731C8B1E37}" srcId="{FA065B11-8083-48E7-B028-5F33E483E07A}" destId="{4103DA49-324F-47E1-8A23-597EA4FEEADC}" srcOrd="5" destOrd="0" parTransId="{6DAA5962-C558-4284-A27B-0716A2EBE9E4}" sibTransId="{52D6C166-5BC8-4FF7-982D-C4E7816D8189}"/>
    <dgm:cxn modelId="{4FA7A5D0-75AE-471E-AA98-A02982211BD9}" srcId="{FA065B11-8083-48E7-B028-5F33E483E07A}" destId="{83CFA070-95CE-4B56-8534-409CA5D689A6}" srcOrd="4" destOrd="0" parTransId="{1FA099E1-E01D-4180-A750-D93C441D7D15}" sibTransId="{57317311-5307-454C-AB5A-67D08E7056AE}"/>
    <dgm:cxn modelId="{57A6ADD4-0FA4-4FD0-985E-C0FD174BA966}" type="presOf" srcId="{1F061ED3-B750-4780-AE10-EB305D08E6C2}" destId="{90687EE7-8FB4-4B04-A3D1-46006E724988}" srcOrd="0" destOrd="0" presId="urn:microsoft.com/office/officeart/2005/8/layout/vList2"/>
    <dgm:cxn modelId="{DDE9FEEA-B3CA-4213-A1AB-3555F20DEDF4}" srcId="{FA065B11-8083-48E7-B028-5F33E483E07A}" destId="{0C790454-A4E7-4E77-986B-A3C5A3A99F93}" srcOrd="2" destOrd="0" parTransId="{44A5B578-2832-4DFF-985B-BC4EAD7A319E}" sibTransId="{5FE67695-BAC5-42B7-AAC1-7D9A5E6447CB}"/>
    <dgm:cxn modelId="{3741ACFF-8D72-4A27-A1BD-3D14889CB459}" srcId="{FA065B11-8083-48E7-B028-5F33E483E07A}" destId="{FE9D6C52-E362-4BCB-8D03-C4ABED45E9E7}" srcOrd="7" destOrd="0" parTransId="{3CBA5ACC-FF35-4653-9EC2-93860F41F6EA}" sibTransId="{8E655E48-FB6D-4941-A04D-84110747614C}"/>
    <dgm:cxn modelId="{5DBF5052-C4EC-4AC6-8C4E-84C1F873256F}" type="presParOf" srcId="{90687EE7-8FB4-4B04-A3D1-46006E724988}" destId="{C986F83C-22EE-43C4-85A3-6F5E41442FC6}" srcOrd="0" destOrd="0" presId="urn:microsoft.com/office/officeart/2005/8/layout/vList2"/>
    <dgm:cxn modelId="{5C556284-0E06-4FBA-9F85-871C5A2FF3ED}" type="presParOf" srcId="{90687EE7-8FB4-4B04-A3D1-46006E724988}" destId="{244A7FF1-6449-473C-89F4-AA289E1A60B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061ED3-B750-4780-AE10-EB305D08E6C2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858F5DA-BB0F-4B97-A928-436AC005B1B5}">
      <dgm:prSet custT="1"/>
      <dgm:spPr/>
      <dgm:t>
        <a:bodyPr/>
        <a:lstStyle/>
        <a:p>
          <a:pPr marL="171450" indent="-171450"/>
          <a:r>
            <a:rPr lang="en-US" sz="2000" b="1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MUST partner with at least one community-based organization  that has a track record of success in connecting with and successfully serving the specific population. </a:t>
          </a:r>
        </a:p>
      </dgm:t>
    </dgm:pt>
    <dgm:pt modelId="{9F06FEFD-ED19-4C23-BC00-B77BCE4C9277}" type="parTrans" cxnId="{B9E53755-6E89-4817-9BC1-9AFA8174B32D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0ABE1994-7AAC-4FD0-B455-20919BA721E3}" type="sibTrans" cxnId="{B9E53755-6E89-4817-9BC1-9AFA8174B32D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9C301764-672B-4712-90FF-9AF1CF457D46}">
      <dgm:prSet custT="1"/>
      <dgm:spPr/>
      <dgm:t>
        <a:bodyPr/>
        <a:lstStyle/>
        <a:p>
          <a:pPr marL="171450" indent="-171450"/>
          <a:endParaRPr lang="en-US" sz="16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573A8E03-FE55-497D-B262-7E41CB3A7F5E}" type="sibTrans" cxnId="{C09D5153-5111-46EE-89CC-B787A6E770DD}">
      <dgm:prSet/>
      <dgm:spPr/>
      <dgm:t>
        <a:bodyPr/>
        <a:lstStyle/>
        <a:p>
          <a:endParaRPr lang="en-US"/>
        </a:p>
      </dgm:t>
    </dgm:pt>
    <dgm:pt modelId="{7205C55F-BC5E-4DF6-9150-4764059A783C}" type="parTrans" cxnId="{C09D5153-5111-46EE-89CC-B787A6E770DD}">
      <dgm:prSet/>
      <dgm:spPr/>
      <dgm:t>
        <a:bodyPr/>
        <a:lstStyle/>
        <a:p>
          <a:endParaRPr lang="en-US"/>
        </a:p>
      </dgm:t>
    </dgm:pt>
    <dgm:pt modelId="{FA065B11-8083-48E7-B028-5F33E483E07A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Operation </a:t>
          </a:r>
          <a:r>
            <a:rPr lang="en-US" sz="3200" b="1" i="1" dirty="0">
              <a:solidFill>
                <a:srgbClr val="FFFF00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STOP!  </a:t>
          </a:r>
          <a:r>
            <a:rPr lang="en-US" sz="3200" b="1" dirty="0">
              <a:solidFill>
                <a:schemeClr val="bg1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Requirements</a:t>
          </a:r>
          <a:endParaRPr lang="en-US" sz="3200" b="1" dirty="0">
            <a:solidFill>
              <a:srgbClr val="FFFF00"/>
            </a:solidFill>
            <a:latin typeface="Merriweather" panose="00000500000000000000" pitchFamily="2" charset="0"/>
            <a:ea typeface="Source Sans Pro" panose="020B0503030403020204" pitchFamily="34" charset="0"/>
          </a:endParaRPr>
        </a:p>
      </dgm:t>
    </dgm:pt>
    <dgm:pt modelId="{AA4B5FE3-E340-46D6-BC0D-B24811D3E573}" type="sibTrans" cxnId="{E05308BA-1A25-4819-88CD-3F16CE46D91A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A4C957D6-43C0-4F9B-A3F8-94608A2059F9}" type="parTrans" cxnId="{E05308BA-1A25-4819-88CD-3F16CE46D91A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F37229F2-D5C6-42EB-884E-76567FC36698}">
      <dgm:prSet custT="1"/>
      <dgm:spPr/>
      <dgm:t>
        <a:bodyPr/>
        <a:lstStyle/>
        <a:p>
          <a:pPr marL="171450" indent="-171450"/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Applicants </a:t>
          </a:r>
          <a:r>
            <a:rPr lang="en-US" sz="2000" b="1" i="1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should</a:t>
          </a:r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 address how the city or county will accomplish the following objectives: </a:t>
          </a:r>
        </a:p>
      </dgm:t>
    </dgm:pt>
    <dgm:pt modelId="{9EEB9584-3711-4D9D-B315-839FAC4A02D6}" type="parTrans" cxnId="{9FAA2E85-E960-45B2-9C28-2995A6B63AE0}">
      <dgm:prSet/>
      <dgm:spPr/>
      <dgm:t>
        <a:bodyPr/>
        <a:lstStyle/>
        <a:p>
          <a:endParaRPr lang="en-US"/>
        </a:p>
      </dgm:t>
    </dgm:pt>
    <dgm:pt modelId="{94CCDDAB-62CA-4FDF-A84B-712461254725}" type="sibTrans" cxnId="{9FAA2E85-E960-45B2-9C28-2995A6B63AE0}">
      <dgm:prSet/>
      <dgm:spPr/>
      <dgm:t>
        <a:bodyPr/>
        <a:lstStyle/>
        <a:p>
          <a:endParaRPr lang="en-US"/>
        </a:p>
      </dgm:t>
    </dgm:pt>
    <dgm:pt modelId="{4103DA49-324F-47E1-8A23-597EA4FEEADC}">
      <dgm:prSet custT="1"/>
      <dgm:spPr/>
      <dgm:t>
        <a:bodyPr/>
        <a:lstStyle/>
        <a:p>
          <a:pPr marL="803275" indent="-344488">
            <a:buFont typeface="Wingdings" panose="05000000000000000000" pitchFamily="2" charset="2"/>
            <a:buChar char="Ø"/>
          </a:pPr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Develop and implement a targeted outreach and communications strategy for that audience.</a:t>
          </a:r>
        </a:p>
      </dgm:t>
    </dgm:pt>
    <dgm:pt modelId="{6DAA5962-C558-4284-A27B-0716A2EBE9E4}" type="parTrans" cxnId="{BEBC1FC8-C91F-437F-9D72-72731C8B1E37}">
      <dgm:prSet/>
      <dgm:spPr/>
      <dgm:t>
        <a:bodyPr/>
        <a:lstStyle/>
        <a:p>
          <a:endParaRPr lang="en-US"/>
        </a:p>
      </dgm:t>
    </dgm:pt>
    <dgm:pt modelId="{52D6C166-5BC8-4FF7-982D-C4E7816D8189}" type="sibTrans" cxnId="{BEBC1FC8-C91F-437F-9D72-72731C8B1E37}">
      <dgm:prSet/>
      <dgm:spPr/>
      <dgm:t>
        <a:bodyPr/>
        <a:lstStyle/>
        <a:p>
          <a:endParaRPr lang="en-US"/>
        </a:p>
      </dgm:t>
    </dgm:pt>
    <dgm:pt modelId="{6A7E1990-048A-4816-B5BF-0BB0B3DED372}">
      <dgm:prSet custT="1"/>
      <dgm:spPr/>
      <dgm:t>
        <a:bodyPr/>
        <a:lstStyle/>
        <a:p>
          <a:pPr marL="171450" indent="-171450"/>
          <a:endParaRPr lang="en-US" sz="6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F80AA392-326F-4446-8CAE-2087837D2B5C}" type="parTrans" cxnId="{A8FB40E7-E5B1-410C-98CD-9F9BE55709D6}">
      <dgm:prSet/>
      <dgm:spPr/>
      <dgm:t>
        <a:bodyPr/>
        <a:lstStyle/>
        <a:p>
          <a:endParaRPr lang="en-US"/>
        </a:p>
      </dgm:t>
    </dgm:pt>
    <dgm:pt modelId="{2B30B80C-8A40-4618-B42E-66FFE670541A}" type="sibTrans" cxnId="{A8FB40E7-E5B1-410C-98CD-9F9BE55709D6}">
      <dgm:prSet/>
      <dgm:spPr/>
      <dgm:t>
        <a:bodyPr/>
        <a:lstStyle/>
        <a:p>
          <a:endParaRPr lang="en-US"/>
        </a:p>
      </dgm:t>
    </dgm:pt>
    <dgm:pt modelId="{B1553BD0-BC42-4365-B95D-BED7EDC678DC}">
      <dgm:prSet custT="1"/>
      <dgm:spPr/>
      <dgm:t>
        <a:bodyPr/>
        <a:lstStyle/>
        <a:p>
          <a:pPr marL="803275" indent="-344488">
            <a:buFont typeface="Wingdings" panose="05000000000000000000" pitchFamily="2" charset="2"/>
            <a:buChar char="Ø"/>
          </a:pPr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Identify residents at the highest risk of overdose, and specifically those who may be difficult to reach using traditional outreach and education methods.</a:t>
          </a:r>
        </a:p>
      </dgm:t>
    </dgm:pt>
    <dgm:pt modelId="{2FA8D820-D984-4AD5-A40A-91F9C9661BDB}" type="parTrans" cxnId="{D403E578-86B8-4C22-B51D-C7E00815BA95}">
      <dgm:prSet/>
      <dgm:spPr/>
      <dgm:t>
        <a:bodyPr/>
        <a:lstStyle/>
        <a:p>
          <a:endParaRPr lang="en-US"/>
        </a:p>
      </dgm:t>
    </dgm:pt>
    <dgm:pt modelId="{28F09A12-3502-4183-B9F6-C0781521A6F7}" type="sibTrans" cxnId="{D403E578-86B8-4C22-B51D-C7E00815BA95}">
      <dgm:prSet/>
      <dgm:spPr/>
      <dgm:t>
        <a:bodyPr/>
        <a:lstStyle/>
        <a:p>
          <a:endParaRPr lang="en-US"/>
        </a:p>
      </dgm:t>
    </dgm:pt>
    <dgm:pt modelId="{8E6771E4-E6AE-4543-8333-A870E2E358F5}">
      <dgm:prSet custT="1"/>
      <dgm:spPr/>
      <dgm:t>
        <a:bodyPr/>
        <a:lstStyle/>
        <a:p>
          <a:pPr marL="171450" indent="-171450"/>
          <a:endParaRPr lang="en-US" sz="6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22D9FD02-E875-40E1-B26A-E9989353EBBB}" type="parTrans" cxnId="{95DF3094-5657-4848-B15A-4E65F17D2A2D}">
      <dgm:prSet/>
      <dgm:spPr/>
      <dgm:t>
        <a:bodyPr/>
        <a:lstStyle/>
        <a:p>
          <a:endParaRPr lang="en-US"/>
        </a:p>
      </dgm:t>
    </dgm:pt>
    <dgm:pt modelId="{3213EE23-321A-4B80-8C54-647CA753E111}" type="sibTrans" cxnId="{95DF3094-5657-4848-B15A-4E65F17D2A2D}">
      <dgm:prSet/>
      <dgm:spPr/>
      <dgm:t>
        <a:bodyPr/>
        <a:lstStyle/>
        <a:p>
          <a:endParaRPr lang="en-US"/>
        </a:p>
      </dgm:t>
    </dgm:pt>
    <dgm:pt modelId="{0A799F2A-8903-4871-B054-EBA3191E6C4B}">
      <dgm:prSet custT="1"/>
      <dgm:spPr/>
      <dgm:t>
        <a:bodyPr/>
        <a:lstStyle/>
        <a:p>
          <a:pPr marL="803275" indent="-344488">
            <a:buFont typeface="Wingdings" panose="05000000000000000000" pitchFamily="2" charset="2"/>
            <a:buChar char="Ø"/>
          </a:pPr>
          <a:endParaRPr lang="en-US" sz="6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12A2F752-9C1F-4799-9DB1-97ADEC9AD3BB}" type="parTrans" cxnId="{C8362B0D-9896-4EDB-AD75-E9A113854753}">
      <dgm:prSet/>
      <dgm:spPr/>
      <dgm:t>
        <a:bodyPr/>
        <a:lstStyle/>
        <a:p>
          <a:endParaRPr lang="en-US"/>
        </a:p>
      </dgm:t>
    </dgm:pt>
    <dgm:pt modelId="{C61C377D-EB62-476D-B362-4DCA5A9F6616}" type="sibTrans" cxnId="{C8362B0D-9896-4EDB-AD75-E9A113854753}">
      <dgm:prSet/>
      <dgm:spPr/>
      <dgm:t>
        <a:bodyPr/>
        <a:lstStyle/>
        <a:p>
          <a:endParaRPr lang="en-US"/>
        </a:p>
      </dgm:t>
    </dgm:pt>
    <dgm:pt modelId="{EA6A3D53-B785-4B84-AE01-AC65786D8407}">
      <dgm:prSet custT="1"/>
      <dgm:spPr/>
      <dgm:t>
        <a:bodyPr/>
        <a:lstStyle/>
        <a:p>
          <a:pPr marL="803275" indent="-344488">
            <a:buFont typeface="Wingdings" panose="05000000000000000000" pitchFamily="2" charset="2"/>
            <a:buChar char="Ø"/>
          </a:pPr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Implement or expand harm reduction efforts targeting the identified high-risk population.</a:t>
          </a:r>
        </a:p>
      </dgm:t>
    </dgm:pt>
    <dgm:pt modelId="{3C239CBA-55F9-4FFC-BB0C-C0D62CB55857}" type="parTrans" cxnId="{4B6B071E-ADB6-4FF5-ADF9-8941F08974ED}">
      <dgm:prSet/>
      <dgm:spPr/>
      <dgm:t>
        <a:bodyPr/>
        <a:lstStyle/>
        <a:p>
          <a:endParaRPr lang="en-US"/>
        </a:p>
      </dgm:t>
    </dgm:pt>
    <dgm:pt modelId="{657D45C0-E181-4EE7-B595-E3279CE351EB}" type="sibTrans" cxnId="{4B6B071E-ADB6-4FF5-ADF9-8941F08974ED}">
      <dgm:prSet/>
      <dgm:spPr/>
      <dgm:t>
        <a:bodyPr/>
        <a:lstStyle/>
        <a:p>
          <a:endParaRPr lang="en-US"/>
        </a:p>
      </dgm:t>
    </dgm:pt>
    <dgm:pt modelId="{B431D91E-DC29-4DEF-A871-B63F34CA6EED}">
      <dgm:prSet custT="1"/>
      <dgm:spPr/>
      <dgm:t>
        <a:bodyPr/>
        <a:lstStyle/>
        <a:p>
          <a:pPr marL="803275" indent="-344488">
            <a:buFont typeface="Wingdings" panose="05000000000000000000" pitchFamily="2" charset="2"/>
            <a:buChar char="Ø"/>
          </a:pPr>
          <a:endParaRPr lang="en-US" sz="6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7E30F285-0C13-40B1-8DF7-6064CDB632B4}" type="parTrans" cxnId="{F8814890-D9BC-46D0-BB3E-DC0EB9F4125E}">
      <dgm:prSet/>
      <dgm:spPr/>
      <dgm:t>
        <a:bodyPr/>
        <a:lstStyle/>
        <a:p>
          <a:endParaRPr lang="en-US"/>
        </a:p>
      </dgm:t>
    </dgm:pt>
    <dgm:pt modelId="{7B52DD92-57C6-4657-93C4-22A03ADE2D40}" type="sibTrans" cxnId="{F8814890-D9BC-46D0-BB3E-DC0EB9F4125E}">
      <dgm:prSet/>
      <dgm:spPr/>
      <dgm:t>
        <a:bodyPr/>
        <a:lstStyle/>
        <a:p>
          <a:endParaRPr lang="en-US"/>
        </a:p>
      </dgm:t>
    </dgm:pt>
    <dgm:pt modelId="{01683D2F-FB27-46C5-801C-CC9360E5BE18}">
      <dgm:prSet custT="1"/>
      <dgm:spPr/>
      <dgm:t>
        <a:bodyPr/>
        <a:lstStyle/>
        <a:p>
          <a:pPr marL="803275" indent="-344488">
            <a:buFont typeface="Wingdings" panose="05000000000000000000" pitchFamily="2" charset="2"/>
            <a:buChar char="Ø"/>
          </a:pPr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Implement or expand treatment and/or recovery support services for this population.</a:t>
          </a:r>
        </a:p>
      </dgm:t>
    </dgm:pt>
    <dgm:pt modelId="{87153410-F6C0-48C5-9741-77FEAE12A4E1}" type="parTrans" cxnId="{5FBFC155-1DEB-4C0E-BE9C-B5C180FF246E}">
      <dgm:prSet/>
      <dgm:spPr/>
      <dgm:t>
        <a:bodyPr/>
        <a:lstStyle/>
        <a:p>
          <a:endParaRPr lang="en-US"/>
        </a:p>
      </dgm:t>
    </dgm:pt>
    <dgm:pt modelId="{56D872AE-CA73-48C7-A530-09D1BAF9A09C}" type="sibTrans" cxnId="{5FBFC155-1DEB-4C0E-BE9C-B5C180FF246E}">
      <dgm:prSet/>
      <dgm:spPr/>
      <dgm:t>
        <a:bodyPr/>
        <a:lstStyle/>
        <a:p>
          <a:endParaRPr lang="en-US"/>
        </a:p>
      </dgm:t>
    </dgm:pt>
    <dgm:pt modelId="{866681FF-0F3A-4C98-A3FD-C58F65B6579E}">
      <dgm:prSet custT="1"/>
      <dgm:spPr/>
      <dgm:t>
        <a:bodyPr/>
        <a:lstStyle/>
        <a:p>
          <a:pPr marL="171450" indent="-171450"/>
          <a:endParaRPr lang="en-US" sz="20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599C81D5-7CC2-4D6B-99A5-6E5BB5A927BC}" type="parTrans" cxnId="{24866FC3-4EE8-42A4-A8AD-66DD583C2676}">
      <dgm:prSet/>
      <dgm:spPr/>
      <dgm:t>
        <a:bodyPr/>
        <a:lstStyle/>
        <a:p>
          <a:endParaRPr lang="en-US"/>
        </a:p>
      </dgm:t>
    </dgm:pt>
    <dgm:pt modelId="{5290EB16-7BC2-4A03-A4D8-4A24FB3CE917}" type="sibTrans" cxnId="{24866FC3-4EE8-42A4-A8AD-66DD583C2676}">
      <dgm:prSet/>
      <dgm:spPr/>
      <dgm:t>
        <a:bodyPr/>
        <a:lstStyle/>
        <a:p>
          <a:endParaRPr lang="en-US"/>
        </a:p>
      </dgm:t>
    </dgm:pt>
    <dgm:pt modelId="{ECD31A7C-4678-46BB-8D31-1F31E52367A2}">
      <dgm:prSet custT="1"/>
      <dgm:spPr/>
      <dgm:t>
        <a:bodyPr/>
        <a:lstStyle/>
        <a:p>
          <a:pPr marL="803275" indent="-344488">
            <a:buFont typeface="Wingdings" panose="05000000000000000000" pitchFamily="2" charset="2"/>
            <a:buChar char="Ø"/>
          </a:pPr>
          <a:endParaRPr lang="en-US" sz="6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EDAE29F7-B7C1-4567-8A94-73396BB7D322}" type="parTrans" cxnId="{F3D7E46B-1518-419A-B37D-50E55E1D2EE4}">
      <dgm:prSet/>
      <dgm:spPr/>
      <dgm:t>
        <a:bodyPr/>
        <a:lstStyle/>
        <a:p>
          <a:endParaRPr lang="en-US"/>
        </a:p>
      </dgm:t>
    </dgm:pt>
    <dgm:pt modelId="{32C6FD81-FDFB-4210-B463-26419B423375}" type="sibTrans" cxnId="{F3D7E46B-1518-419A-B37D-50E55E1D2EE4}">
      <dgm:prSet/>
      <dgm:spPr/>
      <dgm:t>
        <a:bodyPr/>
        <a:lstStyle/>
        <a:p>
          <a:endParaRPr lang="en-US"/>
        </a:p>
      </dgm:t>
    </dgm:pt>
    <dgm:pt modelId="{EAA48599-5867-48DE-A3B0-A353EA103360}">
      <dgm:prSet custT="1"/>
      <dgm:spPr/>
      <dgm:t>
        <a:bodyPr/>
        <a:lstStyle/>
        <a:p>
          <a:pPr marL="803275" indent="-346075">
            <a:buFont typeface="Wingdings" panose="05000000000000000000" pitchFamily="2" charset="2"/>
            <a:buChar char="Ø"/>
          </a:pPr>
          <a:r>
            <a:rPr lang="en-US" sz="2000" b="1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Need a letter of support from that organization submitted with the application. </a:t>
          </a:r>
        </a:p>
      </dgm:t>
    </dgm:pt>
    <dgm:pt modelId="{07C7BA8F-614A-445D-A8D0-B9EF38C9A821}" type="parTrans" cxnId="{4B9227BE-3006-4EBD-ADF8-0B2AEC2D5031}">
      <dgm:prSet/>
      <dgm:spPr/>
      <dgm:t>
        <a:bodyPr/>
        <a:lstStyle/>
        <a:p>
          <a:endParaRPr lang="en-US"/>
        </a:p>
      </dgm:t>
    </dgm:pt>
    <dgm:pt modelId="{AE2DA9BA-1DA0-4C26-81C9-20888A055AAA}" type="sibTrans" cxnId="{4B9227BE-3006-4EBD-ADF8-0B2AEC2D5031}">
      <dgm:prSet/>
      <dgm:spPr/>
      <dgm:t>
        <a:bodyPr/>
        <a:lstStyle/>
        <a:p>
          <a:endParaRPr lang="en-US"/>
        </a:p>
      </dgm:t>
    </dgm:pt>
    <dgm:pt modelId="{D17BE0C4-6D88-460D-8157-E51F1238E74E}">
      <dgm:prSet custT="1"/>
      <dgm:spPr/>
      <dgm:t>
        <a:bodyPr/>
        <a:lstStyle/>
        <a:p>
          <a:pPr marL="803275" indent="-346075">
            <a:buFont typeface="Wingdings" panose="05000000000000000000" pitchFamily="2" charset="2"/>
            <a:buChar char="Ø"/>
          </a:pPr>
          <a:r>
            <a:rPr lang="en-US" sz="2000" b="1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Specific MOU or contract can be completed after the award is finalized.</a:t>
          </a:r>
        </a:p>
      </dgm:t>
    </dgm:pt>
    <dgm:pt modelId="{710D8BFC-EB5E-4A31-A0D9-9FB4768FC854}" type="parTrans" cxnId="{8C51CB5E-4657-405F-ACF9-D21EF8E72105}">
      <dgm:prSet/>
      <dgm:spPr/>
      <dgm:t>
        <a:bodyPr/>
        <a:lstStyle/>
        <a:p>
          <a:endParaRPr lang="en-US"/>
        </a:p>
      </dgm:t>
    </dgm:pt>
    <dgm:pt modelId="{94E9325C-5313-48A3-83FE-94E7B3593619}" type="sibTrans" cxnId="{8C51CB5E-4657-405F-ACF9-D21EF8E72105}">
      <dgm:prSet/>
      <dgm:spPr/>
      <dgm:t>
        <a:bodyPr/>
        <a:lstStyle/>
        <a:p>
          <a:endParaRPr lang="en-US"/>
        </a:p>
      </dgm:t>
    </dgm:pt>
    <dgm:pt modelId="{670F1EEF-97C0-4658-BCA4-DA22B282F87C}">
      <dgm:prSet custT="1"/>
      <dgm:spPr/>
      <dgm:t>
        <a:bodyPr/>
        <a:lstStyle/>
        <a:p>
          <a:pPr marL="171450" indent="-171450"/>
          <a:endParaRPr lang="en-US" sz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E3CBBBEB-E838-4C60-A95D-1DA3F183417E}" type="parTrans" cxnId="{71FAD06B-FF94-4A4F-82FA-9DE5286FFD3D}">
      <dgm:prSet/>
      <dgm:spPr/>
      <dgm:t>
        <a:bodyPr/>
        <a:lstStyle/>
        <a:p>
          <a:endParaRPr lang="en-US"/>
        </a:p>
      </dgm:t>
    </dgm:pt>
    <dgm:pt modelId="{F4117FFA-565F-4D43-AA3C-168AA2C9F75D}" type="sibTrans" cxnId="{71FAD06B-FF94-4A4F-82FA-9DE5286FFD3D}">
      <dgm:prSet/>
      <dgm:spPr/>
      <dgm:t>
        <a:bodyPr/>
        <a:lstStyle/>
        <a:p>
          <a:endParaRPr lang="en-US"/>
        </a:p>
      </dgm:t>
    </dgm:pt>
    <dgm:pt modelId="{90687EE7-8FB4-4B04-A3D1-46006E724988}" type="pres">
      <dgm:prSet presAssocID="{1F061ED3-B750-4780-AE10-EB305D08E6C2}" presName="linear" presStyleCnt="0">
        <dgm:presLayoutVars>
          <dgm:animLvl val="lvl"/>
          <dgm:resizeHandles val="exact"/>
        </dgm:presLayoutVars>
      </dgm:prSet>
      <dgm:spPr/>
    </dgm:pt>
    <dgm:pt modelId="{C986F83C-22EE-43C4-85A3-6F5E41442FC6}" type="pres">
      <dgm:prSet presAssocID="{FA065B11-8083-48E7-B028-5F33E483E07A}" presName="parentText" presStyleLbl="node1" presStyleIdx="0" presStyleCnt="1" custScaleY="95366" custLinFactNeighborX="-8849" custLinFactNeighborY="-11080">
        <dgm:presLayoutVars>
          <dgm:chMax val="0"/>
          <dgm:bulletEnabled val="1"/>
        </dgm:presLayoutVars>
      </dgm:prSet>
      <dgm:spPr/>
    </dgm:pt>
    <dgm:pt modelId="{244A7FF1-6449-473C-89F4-AA289E1A60B2}" type="pres">
      <dgm:prSet presAssocID="{FA065B11-8083-48E7-B028-5F33E483E07A}" presName="childText" presStyleLbl="revTx" presStyleIdx="0" presStyleCnt="1" custScaleY="92723" custLinFactNeighborY="-13539">
        <dgm:presLayoutVars>
          <dgm:bulletEnabled val="1"/>
        </dgm:presLayoutVars>
      </dgm:prSet>
      <dgm:spPr/>
    </dgm:pt>
  </dgm:ptLst>
  <dgm:cxnLst>
    <dgm:cxn modelId="{C8362B0D-9896-4EDB-AD75-E9A113854753}" srcId="{FA065B11-8083-48E7-B028-5F33E483E07A}" destId="{0A799F2A-8903-4871-B054-EBA3191E6C4B}" srcOrd="9" destOrd="0" parTransId="{12A2F752-9C1F-4799-9DB1-97ADEC9AD3BB}" sibTransId="{C61C377D-EB62-476D-B362-4DCA5A9F6616}"/>
    <dgm:cxn modelId="{4B6B071E-ADB6-4FF5-ADF9-8941F08974ED}" srcId="{FA065B11-8083-48E7-B028-5F33E483E07A}" destId="{EA6A3D53-B785-4B84-AE01-AC65786D8407}" srcOrd="12" destOrd="0" parTransId="{3C239CBA-55F9-4FFC-BB0C-C0D62CB55857}" sibTransId="{657D45C0-E181-4EE7-B595-E3279CE351EB}"/>
    <dgm:cxn modelId="{8C51CB5E-4657-405F-ACF9-D21EF8E72105}" srcId="{FA065B11-8083-48E7-B028-5F33E483E07A}" destId="{D17BE0C4-6D88-460D-8157-E51F1238E74E}" srcOrd="3" destOrd="0" parTransId="{710D8BFC-EB5E-4A31-A0D9-9FB4768FC854}" sibTransId="{94E9325C-5313-48A3-83FE-94E7B3593619}"/>
    <dgm:cxn modelId="{A4EC7447-3559-4D3A-80F6-3478D4E79148}" type="presOf" srcId="{8E6771E4-E6AE-4543-8333-A870E2E358F5}" destId="{244A7FF1-6449-473C-89F4-AA289E1A60B2}" srcOrd="0" destOrd="7" presId="urn:microsoft.com/office/officeart/2005/8/layout/vList2"/>
    <dgm:cxn modelId="{C936644B-E28D-425E-A467-62578545A361}" type="presOf" srcId="{D17BE0C4-6D88-460D-8157-E51F1238E74E}" destId="{244A7FF1-6449-473C-89F4-AA289E1A60B2}" srcOrd="0" destOrd="3" presId="urn:microsoft.com/office/officeart/2005/8/layout/vList2"/>
    <dgm:cxn modelId="{71FAD06B-FF94-4A4F-82FA-9DE5286FFD3D}" srcId="{FA065B11-8083-48E7-B028-5F33E483E07A}" destId="{670F1EEF-97C0-4658-BCA4-DA22B282F87C}" srcOrd="5" destOrd="0" parTransId="{E3CBBBEB-E838-4C60-A95D-1DA3F183417E}" sibTransId="{F4117FFA-565F-4D43-AA3C-168AA2C9F75D}"/>
    <dgm:cxn modelId="{F3D7E46B-1518-419A-B37D-50E55E1D2EE4}" srcId="{FA065B11-8083-48E7-B028-5F33E483E07A}" destId="{ECD31A7C-4678-46BB-8D31-1F31E52367A2}" srcOrd="13" destOrd="0" parTransId="{EDAE29F7-B7C1-4567-8A94-73396BB7D322}" sibTransId="{32C6FD81-FDFB-4210-B463-26419B423375}"/>
    <dgm:cxn modelId="{4674346F-45CA-4A8B-9E20-5038C84D690C}" type="presOf" srcId="{EAA48599-5867-48DE-A3B0-A353EA103360}" destId="{244A7FF1-6449-473C-89F4-AA289E1A60B2}" srcOrd="0" destOrd="2" presId="urn:microsoft.com/office/officeart/2005/8/layout/vList2"/>
    <dgm:cxn modelId="{E1EC8771-EB96-4D42-AFB1-8C829340EC3D}" type="presOf" srcId="{B1553BD0-BC42-4365-B95D-BED7EDC678DC}" destId="{244A7FF1-6449-473C-89F4-AA289E1A60B2}" srcOrd="0" destOrd="8" presId="urn:microsoft.com/office/officeart/2005/8/layout/vList2"/>
    <dgm:cxn modelId="{1E598E51-A73D-4DFC-AC8F-FDAA5D2EEEF9}" type="presOf" srcId="{FA065B11-8083-48E7-B028-5F33E483E07A}" destId="{C986F83C-22EE-43C4-85A3-6F5E41442FC6}" srcOrd="0" destOrd="0" presId="urn:microsoft.com/office/officeart/2005/8/layout/vList2"/>
    <dgm:cxn modelId="{C09D5153-5111-46EE-89CC-B787A6E770DD}" srcId="{FA065B11-8083-48E7-B028-5F33E483E07A}" destId="{9C301764-672B-4712-90FF-9AF1CF457D46}" srcOrd="0" destOrd="0" parTransId="{7205C55F-BC5E-4DF6-9150-4764059A783C}" sibTransId="{573A8E03-FE55-497D-B262-7E41CB3A7F5E}"/>
    <dgm:cxn modelId="{B9E53755-6E89-4817-9BC1-9AFA8174B32D}" srcId="{FA065B11-8083-48E7-B028-5F33E483E07A}" destId="{7858F5DA-BB0F-4B97-A928-436AC005B1B5}" srcOrd="1" destOrd="0" parTransId="{9F06FEFD-ED19-4C23-BC00-B77BCE4C9277}" sibTransId="{0ABE1994-7AAC-4FD0-B455-20919BA721E3}"/>
    <dgm:cxn modelId="{5FBFC155-1DEB-4C0E-BE9C-B5C180FF246E}" srcId="{FA065B11-8083-48E7-B028-5F33E483E07A}" destId="{01683D2F-FB27-46C5-801C-CC9360E5BE18}" srcOrd="14" destOrd="0" parTransId="{87153410-F6C0-48C5-9741-77FEAE12A4E1}" sibTransId="{56D872AE-CA73-48C7-A530-09D1BAF9A09C}"/>
    <dgm:cxn modelId="{91FA1978-62AD-4522-ACDD-B6B41D4C8C7B}" type="presOf" srcId="{F37229F2-D5C6-42EB-884E-76567FC36698}" destId="{244A7FF1-6449-473C-89F4-AA289E1A60B2}" srcOrd="0" destOrd="6" presId="urn:microsoft.com/office/officeart/2005/8/layout/vList2"/>
    <dgm:cxn modelId="{D403E578-86B8-4C22-B51D-C7E00815BA95}" srcId="{FA065B11-8083-48E7-B028-5F33E483E07A}" destId="{B1553BD0-BC42-4365-B95D-BED7EDC678DC}" srcOrd="8" destOrd="0" parTransId="{2FA8D820-D984-4AD5-A40A-91F9C9661BDB}" sibTransId="{28F09A12-3502-4183-B9F6-C0781521A6F7}"/>
    <dgm:cxn modelId="{9FAA2E85-E960-45B2-9C28-2995A6B63AE0}" srcId="{FA065B11-8083-48E7-B028-5F33E483E07A}" destId="{F37229F2-D5C6-42EB-884E-76567FC36698}" srcOrd="6" destOrd="0" parTransId="{9EEB9584-3711-4D9D-B315-839FAC4A02D6}" sibTransId="{94CCDDAB-62CA-4FDF-A84B-712461254725}"/>
    <dgm:cxn modelId="{A8F2778A-95AE-46DF-915F-629A42A2E7EB}" type="presOf" srcId="{866681FF-0F3A-4C98-A3FD-C58F65B6579E}" destId="{244A7FF1-6449-473C-89F4-AA289E1A60B2}" srcOrd="0" destOrd="15" presId="urn:microsoft.com/office/officeart/2005/8/layout/vList2"/>
    <dgm:cxn modelId="{D93CAA8E-C99F-4093-9CC0-38669F71083F}" type="presOf" srcId="{6A7E1990-048A-4816-B5BF-0BB0B3DED372}" destId="{244A7FF1-6449-473C-89F4-AA289E1A60B2}" srcOrd="0" destOrd="4" presId="urn:microsoft.com/office/officeart/2005/8/layout/vList2"/>
    <dgm:cxn modelId="{F8814890-D9BC-46D0-BB3E-DC0EB9F4125E}" srcId="{FA065B11-8083-48E7-B028-5F33E483E07A}" destId="{B431D91E-DC29-4DEF-A871-B63F34CA6EED}" srcOrd="11" destOrd="0" parTransId="{7E30F285-0C13-40B1-8DF7-6064CDB632B4}" sibTransId="{7B52DD92-57C6-4657-93C4-22A03ADE2D40}"/>
    <dgm:cxn modelId="{95DF3094-5657-4848-B15A-4E65F17D2A2D}" srcId="{FA065B11-8083-48E7-B028-5F33E483E07A}" destId="{8E6771E4-E6AE-4543-8333-A870E2E358F5}" srcOrd="7" destOrd="0" parTransId="{22D9FD02-E875-40E1-B26A-E9989353EBBB}" sibTransId="{3213EE23-321A-4B80-8C54-647CA753E111}"/>
    <dgm:cxn modelId="{91C5F0A7-13DD-4C88-94A0-7A9AD440C673}" type="presOf" srcId="{670F1EEF-97C0-4658-BCA4-DA22B282F87C}" destId="{244A7FF1-6449-473C-89F4-AA289E1A60B2}" srcOrd="0" destOrd="5" presId="urn:microsoft.com/office/officeart/2005/8/layout/vList2"/>
    <dgm:cxn modelId="{DA5192AA-906B-4684-AE9A-DDB532A6AC3E}" type="presOf" srcId="{9C301764-672B-4712-90FF-9AF1CF457D46}" destId="{244A7FF1-6449-473C-89F4-AA289E1A60B2}" srcOrd="0" destOrd="0" presId="urn:microsoft.com/office/officeart/2005/8/layout/vList2"/>
    <dgm:cxn modelId="{3430D4B5-1A28-4094-BAE2-318BD4B7B482}" type="presOf" srcId="{7858F5DA-BB0F-4B97-A928-436AC005B1B5}" destId="{244A7FF1-6449-473C-89F4-AA289E1A60B2}" srcOrd="0" destOrd="1" presId="urn:microsoft.com/office/officeart/2005/8/layout/vList2"/>
    <dgm:cxn modelId="{E05308BA-1A25-4819-88CD-3F16CE46D91A}" srcId="{1F061ED3-B750-4780-AE10-EB305D08E6C2}" destId="{FA065B11-8083-48E7-B028-5F33E483E07A}" srcOrd="0" destOrd="0" parTransId="{A4C957D6-43C0-4F9B-A3F8-94608A2059F9}" sibTransId="{AA4B5FE3-E340-46D6-BC0D-B24811D3E573}"/>
    <dgm:cxn modelId="{4B9227BE-3006-4EBD-ADF8-0B2AEC2D5031}" srcId="{FA065B11-8083-48E7-B028-5F33E483E07A}" destId="{EAA48599-5867-48DE-A3B0-A353EA103360}" srcOrd="2" destOrd="0" parTransId="{07C7BA8F-614A-445D-A8D0-B9EF38C9A821}" sibTransId="{AE2DA9BA-1DA0-4C26-81C9-20888A055AAA}"/>
    <dgm:cxn modelId="{200751BE-B69E-416B-8FC4-053A9A4FAC97}" type="presOf" srcId="{B431D91E-DC29-4DEF-A871-B63F34CA6EED}" destId="{244A7FF1-6449-473C-89F4-AA289E1A60B2}" srcOrd="0" destOrd="11" presId="urn:microsoft.com/office/officeart/2005/8/layout/vList2"/>
    <dgm:cxn modelId="{24866FC3-4EE8-42A4-A8AD-66DD583C2676}" srcId="{FA065B11-8083-48E7-B028-5F33E483E07A}" destId="{866681FF-0F3A-4C98-A3FD-C58F65B6579E}" srcOrd="15" destOrd="0" parTransId="{599C81D5-7CC2-4D6B-99A5-6E5BB5A927BC}" sibTransId="{5290EB16-7BC2-4A03-A4D8-4A24FB3CE917}"/>
    <dgm:cxn modelId="{FA0808C4-8847-4901-A7A4-18DDDACE8153}" type="presOf" srcId="{ECD31A7C-4678-46BB-8D31-1F31E52367A2}" destId="{244A7FF1-6449-473C-89F4-AA289E1A60B2}" srcOrd="0" destOrd="13" presId="urn:microsoft.com/office/officeart/2005/8/layout/vList2"/>
    <dgm:cxn modelId="{36A937C7-9E88-41A7-A7C3-2E74E4F8738A}" type="presOf" srcId="{4103DA49-324F-47E1-8A23-597EA4FEEADC}" destId="{244A7FF1-6449-473C-89F4-AA289E1A60B2}" srcOrd="0" destOrd="10" presId="urn:microsoft.com/office/officeart/2005/8/layout/vList2"/>
    <dgm:cxn modelId="{BEBC1FC8-C91F-437F-9D72-72731C8B1E37}" srcId="{FA065B11-8083-48E7-B028-5F33E483E07A}" destId="{4103DA49-324F-47E1-8A23-597EA4FEEADC}" srcOrd="10" destOrd="0" parTransId="{6DAA5962-C558-4284-A27B-0716A2EBE9E4}" sibTransId="{52D6C166-5BC8-4FF7-982D-C4E7816D8189}"/>
    <dgm:cxn modelId="{57A6ADD4-0FA4-4FD0-985E-C0FD174BA966}" type="presOf" srcId="{1F061ED3-B750-4780-AE10-EB305D08E6C2}" destId="{90687EE7-8FB4-4B04-A3D1-46006E724988}" srcOrd="0" destOrd="0" presId="urn:microsoft.com/office/officeart/2005/8/layout/vList2"/>
    <dgm:cxn modelId="{8AD8FCD9-FF8D-490D-880C-288408DCB8BA}" type="presOf" srcId="{01683D2F-FB27-46C5-801C-CC9360E5BE18}" destId="{244A7FF1-6449-473C-89F4-AA289E1A60B2}" srcOrd="0" destOrd="14" presId="urn:microsoft.com/office/officeart/2005/8/layout/vList2"/>
    <dgm:cxn modelId="{212425DD-430E-4FC2-A313-C863A5ECB33B}" type="presOf" srcId="{EA6A3D53-B785-4B84-AE01-AC65786D8407}" destId="{244A7FF1-6449-473C-89F4-AA289E1A60B2}" srcOrd="0" destOrd="12" presId="urn:microsoft.com/office/officeart/2005/8/layout/vList2"/>
    <dgm:cxn modelId="{A8FB40E7-E5B1-410C-98CD-9F9BE55709D6}" srcId="{FA065B11-8083-48E7-B028-5F33E483E07A}" destId="{6A7E1990-048A-4816-B5BF-0BB0B3DED372}" srcOrd="4" destOrd="0" parTransId="{F80AA392-326F-4446-8CAE-2087837D2B5C}" sibTransId="{2B30B80C-8A40-4618-B42E-66FFE670541A}"/>
    <dgm:cxn modelId="{A9CBB7ED-EA60-42B5-850B-9EBC1978A77A}" type="presOf" srcId="{0A799F2A-8903-4871-B054-EBA3191E6C4B}" destId="{244A7FF1-6449-473C-89F4-AA289E1A60B2}" srcOrd="0" destOrd="9" presId="urn:microsoft.com/office/officeart/2005/8/layout/vList2"/>
    <dgm:cxn modelId="{5DBF5052-C4EC-4AC6-8C4E-84C1F873256F}" type="presParOf" srcId="{90687EE7-8FB4-4B04-A3D1-46006E724988}" destId="{C986F83C-22EE-43C4-85A3-6F5E41442FC6}" srcOrd="0" destOrd="0" presId="urn:microsoft.com/office/officeart/2005/8/layout/vList2"/>
    <dgm:cxn modelId="{5C556284-0E06-4FBA-9F85-871C5A2FF3ED}" type="presParOf" srcId="{90687EE7-8FB4-4B04-A3D1-46006E724988}" destId="{244A7FF1-6449-473C-89F4-AA289E1A60B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061ED3-B750-4780-AE10-EB305D08E6C2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858F5DA-BB0F-4B97-A928-436AC005B1B5}">
      <dgm:prSet custT="1"/>
      <dgm:spPr/>
      <dgm:t>
        <a:bodyPr/>
        <a:lstStyle/>
        <a:p>
          <a:pPr marL="171450" indent="-171450"/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The OAA recommends each applicant city or county form an advisory group for the Operation </a:t>
          </a:r>
          <a:r>
            <a:rPr lang="en-US" sz="2000" i="1" dirty="0">
              <a:latin typeface="Source Sans Pro" panose="020B0503030403020204" pitchFamily="34" charset="0"/>
              <a:ea typeface="Source Sans Pro" panose="020B0503030403020204" pitchFamily="34" charset="0"/>
            </a:rPr>
            <a:t>STOP! </a:t>
          </a:r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Grant project. The advisory group composition is recommended to include:</a:t>
          </a:r>
        </a:p>
      </dgm:t>
    </dgm:pt>
    <dgm:pt modelId="{9F06FEFD-ED19-4C23-BC00-B77BCE4C9277}" type="parTrans" cxnId="{B9E53755-6E89-4817-9BC1-9AFA8174B32D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0ABE1994-7AAC-4FD0-B455-20919BA721E3}" type="sibTrans" cxnId="{B9E53755-6E89-4817-9BC1-9AFA8174B32D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9C301764-672B-4712-90FF-9AF1CF457D46}">
      <dgm:prSet custT="1"/>
      <dgm:spPr/>
      <dgm:t>
        <a:bodyPr/>
        <a:lstStyle/>
        <a:p>
          <a:pPr marL="171450" indent="-171450"/>
          <a:endParaRPr lang="en-US" sz="16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573A8E03-FE55-497D-B262-7E41CB3A7F5E}" type="sibTrans" cxnId="{C09D5153-5111-46EE-89CC-B787A6E770DD}">
      <dgm:prSet/>
      <dgm:spPr/>
      <dgm:t>
        <a:bodyPr/>
        <a:lstStyle/>
        <a:p>
          <a:endParaRPr lang="en-US"/>
        </a:p>
      </dgm:t>
    </dgm:pt>
    <dgm:pt modelId="{7205C55F-BC5E-4DF6-9150-4764059A783C}" type="parTrans" cxnId="{C09D5153-5111-46EE-89CC-B787A6E770DD}">
      <dgm:prSet/>
      <dgm:spPr/>
      <dgm:t>
        <a:bodyPr/>
        <a:lstStyle/>
        <a:p>
          <a:endParaRPr lang="en-US"/>
        </a:p>
      </dgm:t>
    </dgm:pt>
    <dgm:pt modelId="{FA065B11-8083-48E7-B028-5F33E483E07A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Operation </a:t>
          </a:r>
          <a:r>
            <a:rPr lang="en-US" sz="3200" b="1" i="1" dirty="0">
              <a:solidFill>
                <a:srgbClr val="FFFF00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STOP!</a:t>
          </a:r>
        </a:p>
        <a:p>
          <a:pPr algn="ctr"/>
          <a:r>
            <a:rPr lang="en-US" sz="3200" b="1" dirty="0">
              <a:solidFill>
                <a:schemeClr val="bg1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Additional Recommendation</a:t>
          </a:r>
          <a:endParaRPr lang="en-US" sz="3200" b="1" dirty="0">
            <a:solidFill>
              <a:srgbClr val="FFFF00"/>
            </a:solidFill>
            <a:latin typeface="Merriweather" panose="00000500000000000000" pitchFamily="2" charset="0"/>
            <a:ea typeface="Source Sans Pro" panose="020B0503030403020204" pitchFamily="34" charset="0"/>
          </a:endParaRPr>
        </a:p>
      </dgm:t>
    </dgm:pt>
    <dgm:pt modelId="{AA4B5FE3-E340-46D6-BC0D-B24811D3E573}" type="sibTrans" cxnId="{E05308BA-1A25-4819-88CD-3F16CE46D91A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A4C957D6-43C0-4F9B-A3F8-94608A2059F9}" type="parTrans" cxnId="{E05308BA-1A25-4819-88CD-3F16CE46D91A}">
      <dgm:prSet/>
      <dgm:spPr/>
      <dgm:t>
        <a:bodyPr/>
        <a:lstStyle/>
        <a:p>
          <a:endParaRPr lang="en-US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866681FF-0F3A-4C98-A3FD-C58F65B6579E}">
      <dgm:prSet custT="1"/>
      <dgm:spPr/>
      <dgm:t>
        <a:bodyPr/>
        <a:lstStyle/>
        <a:p>
          <a:pPr marL="171450" indent="-171450"/>
          <a:endParaRPr lang="en-US" sz="20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599C81D5-7CC2-4D6B-99A5-6E5BB5A927BC}" type="parTrans" cxnId="{24866FC3-4EE8-42A4-A8AD-66DD583C2676}">
      <dgm:prSet/>
      <dgm:spPr/>
      <dgm:t>
        <a:bodyPr/>
        <a:lstStyle/>
        <a:p>
          <a:endParaRPr lang="en-US"/>
        </a:p>
      </dgm:t>
    </dgm:pt>
    <dgm:pt modelId="{5290EB16-7BC2-4A03-A4D8-4A24FB3CE917}" type="sibTrans" cxnId="{24866FC3-4EE8-42A4-A8AD-66DD583C2676}">
      <dgm:prSet/>
      <dgm:spPr/>
      <dgm:t>
        <a:bodyPr/>
        <a:lstStyle/>
        <a:p>
          <a:endParaRPr lang="en-US"/>
        </a:p>
      </dgm:t>
    </dgm:pt>
    <dgm:pt modelId="{CA595405-D5FB-4239-B638-0418C0E91657}">
      <dgm:prSet custT="1"/>
      <dgm:spPr/>
      <dgm:t>
        <a:bodyPr/>
        <a:lstStyle/>
        <a:p>
          <a:pPr marL="741363" indent="-284163">
            <a:buFont typeface="Wingdings" panose="05000000000000000000" pitchFamily="2" charset="2"/>
            <a:buChar char="Ø"/>
          </a:pPr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Representative(s) from the partnering community-based organization(s).</a:t>
          </a:r>
        </a:p>
      </dgm:t>
    </dgm:pt>
    <dgm:pt modelId="{B7E82600-9CAF-4EDE-AEAE-D6118A60A5AD}" type="parTrans" cxnId="{46284829-7700-4A50-8B9E-6A8C452DA6B3}">
      <dgm:prSet/>
      <dgm:spPr/>
      <dgm:t>
        <a:bodyPr/>
        <a:lstStyle/>
        <a:p>
          <a:endParaRPr lang="en-US"/>
        </a:p>
      </dgm:t>
    </dgm:pt>
    <dgm:pt modelId="{A984A15B-6385-4893-9B2D-7253CD5BCD56}" type="sibTrans" cxnId="{46284829-7700-4A50-8B9E-6A8C452DA6B3}">
      <dgm:prSet/>
      <dgm:spPr/>
      <dgm:t>
        <a:bodyPr/>
        <a:lstStyle/>
        <a:p>
          <a:endParaRPr lang="en-US"/>
        </a:p>
      </dgm:t>
    </dgm:pt>
    <dgm:pt modelId="{A57D89FB-2CB0-46B7-BA09-F0250F4EA3A0}">
      <dgm:prSet custT="1"/>
      <dgm:spPr/>
      <dgm:t>
        <a:bodyPr/>
        <a:lstStyle/>
        <a:p>
          <a:pPr marL="741363" indent="-282575">
            <a:buFont typeface="Wingdings" panose="05000000000000000000" pitchFamily="2" charset="2"/>
            <a:buChar char="Ø"/>
          </a:pPr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Individual(s) with lived experience of opioid use disorder.</a:t>
          </a:r>
        </a:p>
      </dgm:t>
    </dgm:pt>
    <dgm:pt modelId="{EE4F2EDF-C8BD-4363-9A15-0BC7295D97BB}" type="parTrans" cxnId="{BC16A6DE-F357-423B-8516-A50241F5D067}">
      <dgm:prSet/>
      <dgm:spPr/>
      <dgm:t>
        <a:bodyPr/>
        <a:lstStyle/>
        <a:p>
          <a:endParaRPr lang="en-US"/>
        </a:p>
      </dgm:t>
    </dgm:pt>
    <dgm:pt modelId="{755335F6-C0DF-4365-93C5-B079356F7EF2}" type="sibTrans" cxnId="{BC16A6DE-F357-423B-8516-A50241F5D067}">
      <dgm:prSet/>
      <dgm:spPr/>
      <dgm:t>
        <a:bodyPr/>
        <a:lstStyle/>
        <a:p>
          <a:endParaRPr lang="en-US"/>
        </a:p>
      </dgm:t>
    </dgm:pt>
    <dgm:pt modelId="{DEE64F55-6EA9-49BD-B7CC-496C584CA15C}">
      <dgm:prSet custT="1"/>
      <dgm:spPr/>
      <dgm:t>
        <a:bodyPr/>
        <a:lstStyle/>
        <a:p>
          <a:pPr marL="741363" indent="-282575">
            <a:buFont typeface="Wingdings" panose="05000000000000000000" pitchFamily="2" charset="2"/>
            <a:buChar char="Ø"/>
          </a:pPr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Local faith-based organization(s).</a:t>
          </a:r>
        </a:p>
      </dgm:t>
    </dgm:pt>
    <dgm:pt modelId="{93E73CAF-34A1-4C94-847B-4C20B05D8E76}" type="parTrans" cxnId="{06DFF0C5-B96E-4E17-A803-56B4E4E66385}">
      <dgm:prSet/>
      <dgm:spPr/>
      <dgm:t>
        <a:bodyPr/>
        <a:lstStyle/>
        <a:p>
          <a:endParaRPr lang="en-US"/>
        </a:p>
      </dgm:t>
    </dgm:pt>
    <dgm:pt modelId="{6B3D82DC-40B4-47FB-B9EB-6C647EF2AFCD}" type="sibTrans" cxnId="{06DFF0C5-B96E-4E17-A803-56B4E4E66385}">
      <dgm:prSet/>
      <dgm:spPr/>
      <dgm:t>
        <a:bodyPr/>
        <a:lstStyle/>
        <a:p>
          <a:endParaRPr lang="en-US"/>
        </a:p>
      </dgm:t>
    </dgm:pt>
    <dgm:pt modelId="{11D8362A-6B58-464F-9FA3-4302FD1D6122}">
      <dgm:prSet custT="1"/>
      <dgm:spPr/>
      <dgm:t>
        <a:bodyPr/>
        <a:lstStyle/>
        <a:p>
          <a:pPr marL="741363" indent="-282575">
            <a:buFont typeface="Wingdings" panose="05000000000000000000" pitchFamily="2" charset="2"/>
            <a:buChar char="Ø"/>
          </a:pPr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Local Health Department/District representatives</a:t>
          </a:r>
        </a:p>
      </dgm:t>
    </dgm:pt>
    <dgm:pt modelId="{D7F1AB4C-9A63-4662-A631-A1F813097944}" type="parTrans" cxnId="{2A20EBC7-1136-41C5-8779-131A9531B200}">
      <dgm:prSet/>
      <dgm:spPr/>
      <dgm:t>
        <a:bodyPr/>
        <a:lstStyle/>
        <a:p>
          <a:endParaRPr lang="en-US"/>
        </a:p>
      </dgm:t>
    </dgm:pt>
    <dgm:pt modelId="{16C810D6-D324-434F-B9A5-311BE2C1FAEE}" type="sibTrans" cxnId="{2A20EBC7-1136-41C5-8779-131A9531B200}">
      <dgm:prSet/>
      <dgm:spPr/>
      <dgm:t>
        <a:bodyPr/>
        <a:lstStyle/>
        <a:p>
          <a:endParaRPr lang="en-US"/>
        </a:p>
      </dgm:t>
    </dgm:pt>
    <dgm:pt modelId="{3B13FF60-6468-4EA7-98F5-707FECCF8F00}">
      <dgm:prSet custT="1"/>
      <dgm:spPr/>
      <dgm:t>
        <a:bodyPr/>
        <a:lstStyle/>
        <a:p>
          <a:pPr marL="741363" indent="-282575">
            <a:buFont typeface="Wingdings" panose="05000000000000000000" pitchFamily="2" charset="2"/>
            <a:buChar char="Ø"/>
          </a:pPr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Emergency medical services (EMS) providers serving the community</a:t>
          </a:r>
        </a:p>
      </dgm:t>
    </dgm:pt>
    <dgm:pt modelId="{F399326D-4DF9-446D-83FA-4BA0A8EB071A}" type="parTrans" cxnId="{1FADA9E4-8304-44DD-9F03-2B552B45C73C}">
      <dgm:prSet/>
      <dgm:spPr/>
      <dgm:t>
        <a:bodyPr/>
        <a:lstStyle/>
        <a:p>
          <a:endParaRPr lang="en-US"/>
        </a:p>
      </dgm:t>
    </dgm:pt>
    <dgm:pt modelId="{72500D0C-CC45-45B5-96B1-E463899D900B}" type="sibTrans" cxnId="{1FADA9E4-8304-44DD-9F03-2B552B45C73C}">
      <dgm:prSet/>
      <dgm:spPr/>
      <dgm:t>
        <a:bodyPr/>
        <a:lstStyle/>
        <a:p>
          <a:endParaRPr lang="en-US"/>
        </a:p>
      </dgm:t>
    </dgm:pt>
    <dgm:pt modelId="{AFBB0122-0B76-4FEA-8E78-E3C9E89DD3C9}">
      <dgm:prSet custT="1"/>
      <dgm:spPr/>
      <dgm:t>
        <a:bodyPr/>
        <a:lstStyle/>
        <a:p>
          <a:pPr marL="741363" indent="-282575">
            <a:buFont typeface="Wingdings" panose="05000000000000000000" pitchFamily="2" charset="2"/>
            <a:buChar char="Ø"/>
          </a:pPr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Business community representatives (e.g., chamber of commerce, or local private business).</a:t>
          </a:r>
        </a:p>
      </dgm:t>
    </dgm:pt>
    <dgm:pt modelId="{08E04812-87A6-45DA-9856-FAAD64F37C9C}" type="parTrans" cxnId="{C926B80F-39D8-41AA-9959-80B8709C799A}">
      <dgm:prSet/>
      <dgm:spPr/>
      <dgm:t>
        <a:bodyPr/>
        <a:lstStyle/>
        <a:p>
          <a:endParaRPr lang="en-US"/>
        </a:p>
      </dgm:t>
    </dgm:pt>
    <dgm:pt modelId="{152BF9E2-47AB-4ACF-A969-AD79B6B9ADB1}" type="sibTrans" cxnId="{C926B80F-39D8-41AA-9959-80B8709C799A}">
      <dgm:prSet/>
      <dgm:spPr/>
      <dgm:t>
        <a:bodyPr/>
        <a:lstStyle/>
        <a:p>
          <a:endParaRPr lang="en-US"/>
        </a:p>
      </dgm:t>
    </dgm:pt>
    <dgm:pt modelId="{20784459-93C7-4987-AC67-762803E1FC5C}">
      <dgm:prSet custT="1"/>
      <dgm:spPr/>
      <dgm:t>
        <a:bodyPr/>
        <a:lstStyle/>
        <a:p>
          <a:pPr marL="741363" indent="-282575">
            <a:buFont typeface="Wingdings" panose="05000000000000000000" pitchFamily="2" charset="2"/>
            <a:buChar char="Ø"/>
          </a:pPr>
          <a:r>
            <a:rPr lang="en-US" sz="2000" dirty="0">
              <a:latin typeface="Source Sans Pro" panose="020B0503030403020204" pitchFamily="34" charset="0"/>
              <a:ea typeface="Source Sans Pro" panose="020B0503030403020204" pitchFamily="34" charset="0"/>
            </a:rPr>
            <a:t>Representatives from local post-secondary institutions who could provide technical assistance.</a:t>
          </a:r>
        </a:p>
      </dgm:t>
    </dgm:pt>
    <dgm:pt modelId="{98B3F046-5591-4812-AA75-75DBC7927F88}" type="parTrans" cxnId="{2A0432DC-F1DE-4A54-A58D-787EB1024119}">
      <dgm:prSet/>
      <dgm:spPr/>
      <dgm:t>
        <a:bodyPr/>
        <a:lstStyle/>
        <a:p>
          <a:endParaRPr lang="en-US"/>
        </a:p>
      </dgm:t>
    </dgm:pt>
    <dgm:pt modelId="{1AB480E8-0D9E-47D6-AA71-A1038FC5F84D}" type="sibTrans" cxnId="{2A0432DC-F1DE-4A54-A58D-787EB1024119}">
      <dgm:prSet/>
      <dgm:spPr/>
      <dgm:t>
        <a:bodyPr/>
        <a:lstStyle/>
        <a:p>
          <a:endParaRPr lang="en-US"/>
        </a:p>
      </dgm:t>
    </dgm:pt>
    <dgm:pt modelId="{3E565D94-5A1F-448A-93E7-6E9EB539C182}">
      <dgm:prSet custT="1"/>
      <dgm:spPr/>
      <dgm:t>
        <a:bodyPr/>
        <a:lstStyle/>
        <a:p>
          <a:pPr marL="171450" indent="-171450"/>
          <a:endParaRPr lang="en-US" sz="20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C7D1D3A0-BA72-4B70-ADB8-7B6329E65EEC}" type="parTrans" cxnId="{3FBA57DA-4722-441B-92E8-E056EC690D74}">
      <dgm:prSet/>
      <dgm:spPr/>
      <dgm:t>
        <a:bodyPr/>
        <a:lstStyle/>
        <a:p>
          <a:endParaRPr lang="en-US"/>
        </a:p>
      </dgm:t>
    </dgm:pt>
    <dgm:pt modelId="{7C9BF217-B8AD-4358-8C04-F802B5257E20}" type="sibTrans" cxnId="{3FBA57DA-4722-441B-92E8-E056EC690D74}">
      <dgm:prSet/>
      <dgm:spPr/>
      <dgm:t>
        <a:bodyPr/>
        <a:lstStyle/>
        <a:p>
          <a:endParaRPr lang="en-US"/>
        </a:p>
      </dgm:t>
    </dgm:pt>
    <dgm:pt modelId="{038E4FBE-8119-4981-ADE1-5FDD43815692}">
      <dgm:prSet custT="1"/>
      <dgm:spPr/>
      <dgm:t>
        <a:bodyPr/>
        <a:lstStyle/>
        <a:p>
          <a:pPr marL="171450" indent="-171450"/>
          <a:endParaRPr lang="en-US" sz="6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52D106B9-BC56-412A-B53A-753301D7DF0B}" type="parTrans" cxnId="{967567E2-8538-48E5-8088-2B4771C67ED5}">
      <dgm:prSet/>
      <dgm:spPr/>
      <dgm:t>
        <a:bodyPr/>
        <a:lstStyle/>
        <a:p>
          <a:endParaRPr lang="en-US"/>
        </a:p>
      </dgm:t>
    </dgm:pt>
    <dgm:pt modelId="{9ADCF546-CD39-4E0A-9E59-7C384D69A867}" type="sibTrans" cxnId="{967567E2-8538-48E5-8088-2B4771C67ED5}">
      <dgm:prSet/>
      <dgm:spPr/>
      <dgm:t>
        <a:bodyPr/>
        <a:lstStyle/>
        <a:p>
          <a:endParaRPr lang="en-US"/>
        </a:p>
      </dgm:t>
    </dgm:pt>
    <dgm:pt modelId="{90687EE7-8FB4-4B04-A3D1-46006E724988}" type="pres">
      <dgm:prSet presAssocID="{1F061ED3-B750-4780-AE10-EB305D08E6C2}" presName="linear" presStyleCnt="0">
        <dgm:presLayoutVars>
          <dgm:animLvl val="lvl"/>
          <dgm:resizeHandles val="exact"/>
        </dgm:presLayoutVars>
      </dgm:prSet>
      <dgm:spPr/>
    </dgm:pt>
    <dgm:pt modelId="{C986F83C-22EE-43C4-85A3-6F5E41442FC6}" type="pres">
      <dgm:prSet presAssocID="{FA065B11-8083-48E7-B028-5F33E483E07A}" presName="parentText" presStyleLbl="node1" presStyleIdx="0" presStyleCnt="1" custScaleY="95366" custLinFactNeighborX="-8849" custLinFactNeighborY="-11080">
        <dgm:presLayoutVars>
          <dgm:chMax val="0"/>
          <dgm:bulletEnabled val="1"/>
        </dgm:presLayoutVars>
      </dgm:prSet>
      <dgm:spPr/>
    </dgm:pt>
    <dgm:pt modelId="{244A7FF1-6449-473C-89F4-AA289E1A60B2}" type="pres">
      <dgm:prSet presAssocID="{FA065B11-8083-48E7-B028-5F33E483E07A}" presName="childText" presStyleLbl="revTx" presStyleIdx="0" presStyleCnt="1" custScaleY="103590">
        <dgm:presLayoutVars>
          <dgm:bulletEnabled val="1"/>
        </dgm:presLayoutVars>
      </dgm:prSet>
      <dgm:spPr/>
    </dgm:pt>
  </dgm:ptLst>
  <dgm:cxnLst>
    <dgm:cxn modelId="{C926B80F-39D8-41AA-9959-80B8709C799A}" srcId="{FA065B11-8083-48E7-B028-5F33E483E07A}" destId="{AFBB0122-0B76-4FEA-8E78-E3C9E89DD3C9}" srcOrd="8" destOrd="0" parTransId="{08E04812-87A6-45DA-9856-FAAD64F37C9C}" sibTransId="{152BF9E2-47AB-4ACF-A969-AD79B6B9ADB1}"/>
    <dgm:cxn modelId="{0DE81921-7C22-4B92-B844-474045E731D4}" type="presOf" srcId="{AFBB0122-0B76-4FEA-8E78-E3C9E89DD3C9}" destId="{244A7FF1-6449-473C-89F4-AA289E1A60B2}" srcOrd="0" destOrd="8" presId="urn:microsoft.com/office/officeart/2005/8/layout/vList2"/>
    <dgm:cxn modelId="{59882528-D96F-4F02-AE12-A7988BDDCC34}" type="presOf" srcId="{DEE64F55-6EA9-49BD-B7CC-496C584CA15C}" destId="{244A7FF1-6449-473C-89F4-AA289E1A60B2}" srcOrd="0" destOrd="5" presId="urn:microsoft.com/office/officeart/2005/8/layout/vList2"/>
    <dgm:cxn modelId="{46284829-7700-4A50-8B9E-6A8C452DA6B3}" srcId="{FA065B11-8083-48E7-B028-5F33E483E07A}" destId="{CA595405-D5FB-4239-B638-0418C0E91657}" srcOrd="3" destOrd="0" parTransId="{B7E82600-9CAF-4EDE-AEAE-D6118A60A5AD}" sibTransId="{A984A15B-6385-4893-9B2D-7253CD5BCD56}"/>
    <dgm:cxn modelId="{AC5F9863-775F-4A76-A747-371A4FF7CC43}" type="presOf" srcId="{038E4FBE-8119-4981-ADE1-5FDD43815692}" destId="{244A7FF1-6449-473C-89F4-AA289E1A60B2}" srcOrd="0" destOrd="2" presId="urn:microsoft.com/office/officeart/2005/8/layout/vList2"/>
    <dgm:cxn modelId="{1E598E51-A73D-4DFC-AC8F-FDAA5D2EEEF9}" type="presOf" srcId="{FA065B11-8083-48E7-B028-5F33E483E07A}" destId="{C986F83C-22EE-43C4-85A3-6F5E41442FC6}" srcOrd="0" destOrd="0" presId="urn:microsoft.com/office/officeart/2005/8/layout/vList2"/>
    <dgm:cxn modelId="{C09D5153-5111-46EE-89CC-B787A6E770DD}" srcId="{FA065B11-8083-48E7-B028-5F33E483E07A}" destId="{9C301764-672B-4712-90FF-9AF1CF457D46}" srcOrd="0" destOrd="0" parTransId="{7205C55F-BC5E-4DF6-9150-4764059A783C}" sibTransId="{573A8E03-FE55-497D-B262-7E41CB3A7F5E}"/>
    <dgm:cxn modelId="{B9E53755-6E89-4817-9BC1-9AFA8174B32D}" srcId="{FA065B11-8083-48E7-B028-5F33E483E07A}" destId="{7858F5DA-BB0F-4B97-A928-436AC005B1B5}" srcOrd="1" destOrd="0" parTransId="{9F06FEFD-ED19-4C23-BC00-B77BCE4C9277}" sibTransId="{0ABE1994-7AAC-4FD0-B455-20919BA721E3}"/>
    <dgm:cxn modelId="{75E92885-FA72-4F1E-84D9-ECBDB7CE612D}" type="presOf" srcId="{3E565D94-5A1F-448A-93E7-6E9EB539C182}" destId="{244A7FF1-6449-473C-89F4-AA289E1A60B2}" srcOrd="0" destOrd="10" presId="urn:microsoft.com/office/officeart/2005/8/layout/vList2"/>
    <dgm:cxn modelId="{A8F2778A-95AE-46DF-915F-629A42A2E7EB}" type="presOf" srcId="{866681FF-0F3A-4C98-A3FD-C58F65B6579E}" destId="{244A7FF1-6449-473C-89F4-AA289E1A60B2}" srcOrd="0" destOrd="11" presId="urn:microsoft.com/office/officeart/2005/8/layout/vList2"/>
    <dgm:cxn modelId="{A283E895-70DB-42E6-997F-2F30A0575526}" type="presOf" srcId="{A57D89FB-2CB0-46B7-BA09-F0250F4EA3A0}" destId="{244A7FF1-6449-473C-89F4-AA289E1A60B2}" srcOrd="0" destOrd="4" presId="urn:microsoft.com/office/officeart/2005/8/layout/vList2"/>
    <dgm:cxn modelId="{D767EA99-4AFC-4EFB-9107-CA6A6D8B869D}" type="presOf" srcId="{3B13FF60-6468-4EA7-98F5-707FECCF8F00}" destId="{244A7FF1-6449-473C-89F4-AA289E1A60B2}" srcOrd="0" destOrd="7" presId="urn:microsoft.com/office/officeart/2005/8/layout/vList2"/>
    <dgm:cxn modelId="{9A821F9D-1597-4380-AD88-8019E5F814C8}" type="presOf" srcId="{CA595405-D5FB-4239-B638-0418C0E91657}" destId="{244A7FF1-6449-473C-89F4-AA289E1A60B2}" srcOrd="0" destOrd="3" presId="urn:microsoft.com/office/officeart/2005/8/layout/vList2"/>
    <dgm:cxn modelId="{DA5192AA-906B-4684-AE9A-DDB532A6AC3E}" type="presOf" srcId="{9C301764-672B-4712-90FF-9AF1CF457D46}" destId="{244A7FF1-6449-473C-89F4-AA289E1A60B2}" srcOrd="0" destOrd="0" presId="urn:microsoft.com/office/officeart/2005/8/layout/vList2"/>
    <dgm:cxn modelId="{3430D4B5-1A28-4094-BAE2-318BD4B7B482}" type="presOf" srcId="{7858F5DA-BB0F-4B97-A928-436AC005B1B5}" destId="{244A7FF1-6449-473C-89F4-AA289E1A60B2}" srcOrd="0" destOrd="1" presId="urn:microsoft.com/office/officeart/2005/8/layout/vList2"/>
    <dgm:cxn modelId="{E05308BA-1A25-4819-88CD-3F16CE46D91A}" srcId="{1F061ED3-B750-4780-AE10-EB305D08E6C2}" destId="{FA065B11-8083-48E7-B028-5F33E483E07A}" srcOrd="0" destOrd="0" parTransId="{A4C957D6-43C0-4F9B-A3F8-94608A2059F9}" sibTransId="{AA4B5FE3-E340-46D6-BC0D-B24811D3E573}"/>
    <dgm:cxn modelId="{24866FC3-4EE8-42A4-A8AD-66DD583C2676}" srcId="{FA065B11-8083-48E7-B028-5F33E483E07A}" destId="{866681FF-0F3A-4C98-A3FD-C58F65B6579E}" srcOrd="11" destOrd="0" parTransId="{599C81D5-7CC2-4D6B-99A5-6E5BB5A927BC}" sibTransId="{5290EB16-7BC2-4A03-A4D8-4A24FB3CE917}"/>
    <dgm:cxn modelId="{06DFF0C5-B96E-4E17-A803-56B4E4E66385}" srcId="{FA065B11-8083-48E7-B028-5F33E483E07A}" destId="{DEE64F55-6EA9-49BD-B7CC-496C584CA15C}" srcOrd="5" destOrd="0" parTransId="{93E73CAF-34A1-4C94-847B-4C20B05D8E76}" sibTransId="{6B3D82DC-40B4-47FB-B9EB-6C647EF2AFCD}"/>
    <dgm:cxn modelId="{C568FCC5-962E-4EEE-8730-937D279F4B7B}" type="presOf" srcId="{11D8362A-6B58-464F-9FA3-4302FD1D6122}" destId="{244A7FF1-6449-473C-89F4-AA289E1A60B2}" srcOrd="0" destOrd="6" presId="urn:microsoft.com/office/officeart/2005/8/layout/vList2"/>
    <dgm:cxn modelId="{2A20EBC7-1136-41C5-8779-131A9531B200}" srcId="{FA065B11-8083-48E7-B028-5F33E483E07A}" destId="{11D8362A-6B58-464F-9FA3-4302FD1D6122}" srcOrd="6" destOrd="0" parTransId="{D7F1AB4C-9A63-4662-A631-A1F813097944}" sibTransId="{16C810D6-D324-434F-B9A5-311BE2C1FAEE}"/>
    <dgm:cxn modelId="{472B4DCA-E9CC-4E05-BBFB-10F7E34C0DB8}" type="presOf" srcId="{20784459-93C7-4987-AC67-762803E1FC5C}" destId="{244A7FF1-6449-473C-89F4-AA289E1A60B2}" srcOrd="0" destOrd="9" presId="urn:microsoft.com/office/officeart/2005/8/layout/vList2"/>
    <dgm:cxn modelId="{57A6ADD4-0FA4-4FD0-985E-C0FD174BA966}" type="presOf" srcId="{1F061ED3-B750-4780-AE10-EB305D08E6C2}" destId="{90687EE7-8FB4-4B04-A3D1-46006E724988}" srcOrd="0" destOrd="0" presId="urn:microsoft.com/office/officeart/2005/8/layout/vList2"/>
    <dgm:cxn modelId="{3FBA57DA-4722-441B-92E8-E056EC690D74}" srcId="{FA065B11-8083-48E7-B028-5F33E483E07A}" destId="{3E565D94-5A1F-448A-93E7-6E9EB539C182}" srcOrd="10" destOrd="0" parTransId="{C7D1D3A0-BA72-4B70-ADB8-7B6329E65EEC}" sibTransId="{7C9BF217-B8AD-4358-8C04-F802B5257E20}"/>
    <dgm:cxn modelId="{2A0432DC-F1DE-4A54-A58D-787EB1024119}" srcId="{FA065B11-8083-48E7-B028-5F33E483E07A}" destId="{20784459-93C7-4987-AC67-762803E1FC5C}" srcOrd="9" destOrd="0" parTransId="{98B3F046-5591-4812-AA75-75DBC7927F88}" sibTransId="{1AB480E8-0D9E-47D6-AA71-A1038FC5F84D}"/>
    <dgm:cxn modelId="{BC16A6DE-F357-423B-8516-A50241F5D067}" srcId="{FA065B11-8083-48E7-B028-5F33E483E07A}" destId="{A57D89FB-2CB0-46B7-BA09-F0250F4EA3A0}" srcOrd="4" destOrd="0" parTransId="{EE4F2EDF-C8BD-4363-9A15-0BC7295D97BB}" sibTransId="{755335F6-C0DF-4365-93C5-B079356F7EF2}"/>
    <dgm:cxn modelId="{967567E2-8538-48E5-8088-2B4771C67ED5}" srcId="{FA065B11-8083-48E7-B028-5F33E483E07A}" destId="{038E4FBE-8119-4981-ADE1-5FDD43815692}" srcOrd="2" destOrd="0" parTransId="{52D106B9-BC56-412A-B53A-753301D7DF0B}" sibTransId="{9ADCF546-CD39-4E0A-9E59-7C384D69A867}"/>
    <dgm:cxn modelId="{1FADA9E4-8304-44DD-9F03-2B552B45C73C}" srcId="{FA065B11-8083-48E7-B028-5F33E483E07A}" destId="{3B13FF60-6468-4EA7-98F5-707FECCF8F00}" srcOrd="7" destOrd="0" parTransId="{F399326D-4DF9-446D-83FA-4BA0A8EB071A}" sibTransId="{72500D0C-CC45-45B5-96B1-E463899D900B}"/>
    <dgm:cxn modelId="{5DBF5052-C4EC-4AC6-8C4E-84C1F873256F}" type="presParOf" srcId="{90687EE7-8FB4-4B04-A3D1-46006E724988}" destId="{C986F83C-22EE-43C4-85A3-6F5E41442FC6}" srcOrd="0" destOrd="0" presId="urn:microsoft.com/office/officeart/2005/8/layout/vList2"/>
    <dgm:cxn modelId="{5C556284-0E06-4FBA-9F85-871C5A2FF3ED}" type="presParOf" srcId="{90687EE7-8FB4-4B04-A3D1-46006E724988}" destId="{244A7FF1-6449-473C-89F4-AA289E1A60B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6F83C-22EE-43C4-85A3-6F5E41442FC6}">
      <dsp:nvSpPr>
        <dsp:cNvPr id="0" name=""/>
        <dsp:cNvSpPr/>
      </dsp:nvSpPr>
      <dsp:spPr>
        <a:xfrm>
          <a:off x="0" y="0"/>
          <a:ext cx="11069048" cy="11068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FFFF00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Identifying the Problem</a:t>
          </a:r>
        </a:p>
      </dsp:txBody>
      <dsp:txXfrm>
        <a:off x="54032" y="54032"/>
        <a:ext cx="10960984" cy="998791"/>
      </dsp:txXfrm>
    </dsp:sp>
    <dsp:sp modelId="{244A7FF1-6449-473C-89F4-AA289E1A60B2}">
      <dsp:nvSpPr>
        <dsp:cNvPr id="0" name=""/>
        <dsp:cNvSpPr/>
      </dsp:nvSpPr>
      <dsp:spPr>
        <a:xfrm>
          <a:off x="0" y="1151814"/>
          <a:ext cx="11069048" cy="492938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44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Decline in overall opioid overdose deaths – creates the risk of “</a:t>
          </a:r>
          <a:r>
            <a:rPr lang="en-US" sz="1800" i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Opioid fatigue</a:t>
          </a:r>
          <a:r>
            <a:rPr lang="en-US" sz="18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”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Shift from over-prescribing and misuse of medications to illicit fentanyl / analogues</a:t>
          </a:r>
        </a:p>
        <a:p>
          <a:pPr marL="914400" lvl="1" indent="-346075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18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Mixed with stimulants such as cocaine and/or meth.</a:t>
          </a:r>
        </a:p>
        <a:p>
          <a:pPr marL="914400" lvl="1" indent="-346075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18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Overdose growth in urban areas, particularly among urban Black and Latino communities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Data from the Virginia Department of Health (VDH) from 2019 to 2023:</a:t>
          </a:r>
        </a:p>
        <a:p>
          <a:pPr marL="914400" lvl="2" indent="-366713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18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White Virginians: Overdose death rate increased by 11%</a:t>
          </a:r>
        </a:p>
        <a:p>
          <a:pPr marL="914400" lvl="2" indent="-366713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18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Black Virginians: Overdose death rate increased by 41%</a:t>
          </a:r>
        </a:p>
        <a:p>
          <a:pPr marL="173038" lvl="1" indent="-173038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These trends align with national patterns.</a:t>
          </a:r>
        </a:p>
        <a:p>
          <a:pPr marL="914400" lvl="1" indent="-366713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18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KFF News analysis shows national drug overdose rates among Black individuals (47.5 per 100,000) surpass those of White individuals (35.6 per 100,000)</a:t>
          </a:r>
        </a:p>
        <a:p>
          <a:pPr marL="914400" lvl="1" indent="-366713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18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National Institute on Drug Abuse (NIDA) highlighted that between 2015 and 2023</a:t>
          </a:r>
        </a:p>
        <a:p>
          <a:pPr marL="1198563" lvl="1" indent="-284163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18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Overdose deaths among non-Hispanic Black men aged 55 and older increased nearly fivefold.</a:t>
          </a:r>
        </a:p>
        <a:p>
          <a:pPr marL="1198563" lvl="1" indent="-284163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18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In 2023, deaths in this group were nearly triple the national average for their age demographic, with fentanyl and cocaine as the predominant contributors. </a:t>
          </a:r>
        </a:p>
      </dsp:txBody>
      <dsp:txXfrm>
        <a:off x="0" y="1151814"/>
        <a:ext cx="11069048" cy="4929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6F83C-22EE-43C4-85A3-6F5E41442FC6}">
      <dsp:nvSpPr>
        <dsp:cNvPr id="0" name=""/>
        <dsp:cNvSpPr/>
      </dsp:nvSpPr>
      <dsp:spPr>
        <a:xfrm>
          <a:off x="0" y="528725"/>
          <a:ext cx="11069048" cy="11425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Virginia OAA has created </a:t>
          </a:r>
          <a:r>
            <a:rPr lang="en-US" sz="3200" b="1" kern="1200" dirty="0">
              <a:solidFill>
                <a:srgbClr val="FFFF00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Operation </a:t>
          </a:r>
          <a:r>
            <a:rPr lang="en-US" sz="3200" b="1" i="1" kern="1200" dirty="0">
              <a:solidFill>
                <a:srgbClr val="FFFF00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STOP!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(</a:t>
          </a:r>
          <a:r>
            <a:rPr lang="en-US" sz="3200" b="1" kern="1200" dirty="0">
              <a:solidFill>
                <a:srgbClr val="FFFF00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S</a:t>
          </a:r>
          <a:r>
            <a:rPr lang="en-US" sz="3200" b="1" kern="1200" dirty="0">
              <a:solidFill>
                <a:schemeClr val="bg1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pecifically </a:t>
          </a:r>
          <a:r>
            <a:rPr lang="en-US" sz="3200" b="1" kern="1200" dirty="0">
              <a:solidFill>
                <a:srgbClr val="FFFF00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T</a:t>
          </a:r>
          <a:r>
            <a:rPr lang="en-US" sz="3200" b="1" kern="1200" dirty="0">
              <a:solidFill>
                <a:schemeClr val="bg1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argeted </a:t>
          </a:r>
          <a:r>
            <a:rPr lang="en-US" sz="3200" b="1" kern="1200" dirty="0">
              <a:solidFill>
                <a:srgbClr val="FFFF00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O</a:t>
          </a:r>
          <a:r>
            <a:rPr lang="en-US" sz="3200" b="1" kern="1200" dirty="0">
              <a:solidFill>
                <a:schemeClr val="bg1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verdose </a:t>
          </a:r>
          <a:r>
            <a:rPr lang="en-US" sz="3200" b="1" kern="1200" dirty="0">
              <a:solidFill>
                <a:srgbClr val="FFFF00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P</a:t>
          </a:r>
          <a:r>
            <a:rPr lang="en-US" sz="3200" b="1" kern="1200" dirty="0">
              <a:solidFill>
                <a:schemeClr val="bg1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revention)</a:t>
          </a:r>
          <a:endParaRPr lang="en-US" sz="3200" b="1" kern="1200" dirty="0">
            <a:solidFill>
              <a:srgbClr val="FFFF00"/>
            </a:solidFill>
            <a:latin typeface="Merriweather" panose="00000500000000000000" pitchFamily="2" charset="0"/>
            <a:ea typeface="Source Sans Pro" panose="020B0503030403020204" pitchFamily="34" charset="0"/>
          </a:endParaRPr>
        </a:p>
      </dsp:txBody>
      <dsp:txXfrm>
        <a:off x="55775" y="584500"/>
        <a:ext cx="10957498" cy="1031010"/>
      </dsp:txXfrm>
    </dsp:sp>
    <dsp:sp modelId="{244A7FF1-6449-473C-89F4-AA289E1A60B2}">
      <dsp:nvSpPr>
        <dsp:cNvPr id="0" name=""/>
        <dsp:cNvSpPr/>
      </dsp:nvSpPr>
      <dsp:spPr>
        <a:xfrm>
          <a:off x="0" y="2008898"/>
          <a:ext cx="11069048" cy="325091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44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171450" lvl="1" indent="-17145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The OAA will make awards of up to $500,000 per grant award / $3 million in total</a:t>
          </a:r>
        </a:p>
        <a:p>
          <a:pPr marL="171450" lvl="1" indent="-17145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171450" lvl="1" indent="-17145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Operation </a:t>
          </a:r>
          <a:r>
            <a:rPr lang="en-US" sz="2000" i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STOP!</a:t>
          </a: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 grants are competitive, only available to the individual cities and counties listed on the previous slide, and the evaluation criteria is established by the Code of Virginia.</a:t>
          </a:r>
        </a:p>
        <a:p>
          <a:pPr marL="171450" lvl="1" indent="-17145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171450" lvl="1" indent="-17145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Applications are due April 1, 2025</a:t>
          </a:r>
        </a:p>
        <a:p>
          <a:pPr marL="171450" lvl="1" indent="-17145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171450" lvl="1" indent="-17145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Period of performance of July 1, 2025 - June 30, 2027 (TWO YEARS)</a:t>
          </a:r>
        </a:p>
      </dsp:txBody>
      <dsp:txXfrm>
        <a:off x="0" y="2008898"/>
        <a:ext cx="11069048" cy="32509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6F83C-22EE-43C4-85A3-6F5E41442FC6}">
      <dsp:nvSpPr>
        <dsp:cNvPr id="0" name=""/>
        <dsp:cNvSpPr/>
      </dsp:nvSpPr>
      <dsp:spPr>
        <a:xfrm>
          <a:off x="0" y="0"/>
          <a:ext cx="11069048" cy="11414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FF00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Operation </a:t>
          </a:r>
          <a:r>
            <a:rPr lang="en-US" sz="3200" b="1" i="1" kern="1200" dirty="0">
              <a:solidFill>
                <a:srgbClr val="FFFF00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STOP!  </a:t>
          </a:r>
          <a:r>
            <a:rPr lang="en-US" sz="3200" b="1" kern="1200" dirty="0">
              <a:solidFill>
                <a:schemeClr val="bg1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Requirements</a:t>
          </a:r>
          <a:endParaRPr lang="en-US" sz="3200" b="1" kern="1200" dirty="0">
            <a:solidFill>
              <a:srgbClr val="FFFF00"/>
            </a:solidFill>
            <a:latin typeface="Merriweather" panose="00000500000000000000" pitchFamily="2" charset="0"/>
            <a:ea typeface="Source Sans Pro" panose="020B0503030403020204" pitchFamily="34" charset="0"/>
          </a:endParaRPr>
        </a:p>
      </dsp:txBody>
      <dsp:txXfrm>
        <a:off x="55721" y="55721"/>
        <a:ext cx="10957606" cy="1030003"/>
      </dsp:txXfrm>
    </dsp:sp>
    <dsp:sp modelId="{244A7FF1-6449-473C-89F4-AA289E1A60B2}">
      <dsp:nvSpPr>
        <dsp:cNvPr id="0" name=""/>
        <dsp:cNvSpPr/>
      </dsp:nvSpPr>
      <dsp:spPr>
        <a:xfrm>
          <a:off x="0" y="1140079"/>
          <a:ext cx="11069048" cy="4663339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44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171450" lvl="1" indent="-17145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MUST partner with at least one community-based organization  that has a track record of success in connecting with and successfully serving the specific population. </a:t>
          </a:r>
        </a:p>
        <a:p>
          <a:pPr marL="803275" lvl="1" indent="-346075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2000" b="1" kern="1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Need a letter of support from that organization submitted with the application. </a:t>
          </a:r>
        </a:p>
        <a:p>
          <a:pPr marL="803275" lvl="1" indent="-346075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2000" b="1" kern="1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Specific MOU or contract can be completed after the award is finalized.</a:t>
          </a:r>
        </a:p>
        <a:p>
          <a:pPr marL="171450" lvl="1" indent="-1714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6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171450" lvl="1" indent="-17145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2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171450" lvl="1" indent="-17145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Applicants </a:t>
          </a:r>
          <a:r>
            <a:rPr lang="en-US" sz="2000" b="1" i="1" kern="1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should</a:t>
          </a: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 address how the city or county will accomplish the following objectives: </a:t>
          </a:r>
        </a:p>
        <a:p>
          <a:pPr marL="171450" lvl="1" indent="-1714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6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803275" lvl="1" indent="-344488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Identify residents at the highest risk of overdose, and specifically those who may be difficult to reach using traditional outreach and education methods.</a:t>
          </a:r>
        </a:p>
        <a:p>
          <a:pPr marL="803275" lvl="1" indent="-344488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endParaRPr lang="en-US" sz="6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803275" lvl="1" indent="-344488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Develop and implement a targeted outreach and communications strategy for that audience.</a:t>
          </a:r>
        </a:p>
        <a:p>
          <a:pPr marL="803275" lvl="1" indent="-344488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endParaRPr lang="en-US" sz="6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803275" lvl="1" indent="-344488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Implement or expand harm reduction efforts targeting the identified high-risk population.</a:t>
          </a:r>
        </a:p>
        <a:p>
          <a:pPr marL="803275" lvl="1" indent="-344488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endParaRPr lang="en-US" sz="6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803275" lvl="1" indent="-344488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Implement or expand treatment and/or recovery support services for this population.</a:t>
          </a:r>
        </a:p>
        <a:p>
          <a:pPr marL="171450" lvl="1" indent="-17145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0" y="1140079"/>
        <a:ext cx="11069048" cy="46633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6F83C-22EE-43C4-85A3-6F5E41442FC6}">
      <dsp:nvSpPr>
        <dsp:cNvPr id="0" name=""/>
        <dsp:cNvSpPr/>
      </dsp:nvSpPr>
      <dsp:spPr>
        <a:xfrm>
          <a:off x="0" y="0"/>
          <a:ext cx="11069048" cy="14309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FF00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Operation </a:t>
          </a:r>
          <a:r>
            <a:rPr lang="en-US" sz="3200" b="1" i="1" kern="1200" dirty="0">
              <a:solidFill>
                <a:srgbClr val="FFFF00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STOP!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Merriweather" panose="00000500000000000000" pitchFamily="2" charset="0"/>
              <a:ea typeface="Source Sans Pro" panose="020B0503030403020204" pitchFamily="34" charset="0"/>
            </a:rPr>
            <a:t>Additional Recommendation</a:t>
          </a:r>
          <a:endParaRPr lang="en-US" sz="3200" b="1" kern="1200" dirty="0">
            <a:solidFill>
              <a:srgbClr val="FFFF00"/>
            </a:solidFill>
            <a:latin typeface="Merriweather" panose="00000500000000000000" pitchFamily="2" charset="0"/>
            <a:ea typeface="Source Sans Pro" panose="020B0503030403020204" pitchFamily="34" charset="0"/>
          </a:endParaRPr>
        </a:p>
      </dsp:txBody>
      <dsp:txXfrm>
        <a:off x="69855" y="69855"/>
        <a:ext cx="10929338" cy="1291280"/>
      </dsp:txXfrm>
    </dsp:sp>
    <dsp:sp modelId="{244A7FF1-6449-473C-89F4-AA289E1A60B2}">
      <dsp:nvSpPr>
        <dsp:cNvPr id="0" name=""/>
        <dsp:cNvSpPr/>
      </dsp:nvSpPr>
      <dsp:spPr>
        <a:xfrm>
          <a:off x="0" y="1456280"/>
          <a:ext cx="11069048" cy="4644581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44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171450" lvl="1" indent="-17145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The OAA recommends each applicant city or county form an advisory group for the Operation </a:t>
          </a:r>
          <a:r>
            <a:rPr lang="en-US" sz="2000" i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STOP! </a:t>
          </a: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Grant project. The advisory group composition is recommended to include:</a:t>
          </a:r>
        </a:p>
        <a:p>
          <a:pPr marL="171450" lvl="1" indent="-1714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6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741363" lvl="1" indent="-284163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Representative(s) from the partnering community-based organization(s).</a:t>
          </a:r>
        </a:p>
        <a:p>
          <a:pPr marL="741363" lvl="1" indent="-282575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Individual(s) with lived experience of opioid use disorder.</a:t>
          </a:r>
        </a:p>
        <a:p>
          <a:pPr marL="741363" lvl="1" indent="-282575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Local faith-based organization(s).</a:t>
          </a:r>
        </a:p>
        <a:p>
          <a:pPr marL="741363" lvl="1" indent="-282575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Local Health Department/District representatives</a:t>
          </a:r>
        </a:p>
        <a:p>
          <a:pPr marL="741363" lvl="1" indent="-282575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Emergency medical services (EMS) providers serving the community</a:t>
          </a:r>
        </a:p>
        <a:p>
          <a:pPr marL="741363" lvl="1" indent="-282575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Business community representatives (e.g., chamber of commerce, or local private business).</a:t>
          </a:r>
        </a:p>
        <a:p>
          <a:pPr marL="741363" lvl="1" indent="-282575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2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Representatives from local post-secondary institutions who could provide technical assistance.</a:t>
          </a:r>
        </a:p>
        <a:p>
          <a:pPr marL="171450" lvl="1" indent="-17145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  <a:p>
          <a:pPr marL="171450" lvl="1" indent="-17145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0" y="1456280"/>
        <a:ext cx="11069048" cy="4644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DFEF8-6D9E-40A9-9ED6-EF9C0542B1FB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BBE12-EDA0-49BF-AFFF-154AE2CB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0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BBE12-EDA0-49BF-AFFF-154AE2CB92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1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91E89-B6D0-FC84-1B7E-F4E69CF0C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786C87-4AAC-23A8-408C-F60A0BF7C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3661C0-E61E-03D8-DD8D-2940A7186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E7299-E1A7-1CB5-FB7C-2646D4EC2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BBE12-EDA0-49BF-AFFF-154AE2CB92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0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7" name="Google Shape;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74750"/>
            <a:ext cx="5629275" cy="3167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47" tIns="46811" rIns="93647" bIns="46811" anchor="t" anchorCtr="0">
            <a:noAutofit/>
          </a:bodyPr>
          <a:lstStyle/>
          <a:p>
            <a:pPr marL="0" indent="0"/>
            <a:r>
              <a:rPr lang="en-US" dirty="0"/>
              <a:t>Responsive and adaptive to local needs, challenges, priorities</a:t>
            </a:r>
            <a:endParaRPr dirty="0"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47" tIns="46811" rIns="93647" bIns="46811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3D6FD-0CC3-4D3C-A8CC-4A7D5176A5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1162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674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74750"/>
            <a:ext cx="5629275" cy="3167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47" tIns="46811" rIns="93647" bIns="46811" anchor="t" anchorCtr="0">
            <a:noAutofit/>
          </a:bodyPr>
          <a:lstStyle/>
          <a:p>
            <a:pPr marL="0" indent="0"/>
            <a:r>
              <a:rPr lang="en-US" dirty="0"/>
              <a:t>3 goals:</a:t>
            </a:r>
          </a:p>
          <a:p>
            <a:pPr marL="175616" indent="-175616">
              <a:buFontTx/>
              <a:buChar char="-"/>
            </a:pPr>
            <a:r>
              <a:rPr lang="en-US" dirty="0"/>
              <a:t>Help communities understand key priority areas</a:t>
            </a:r>
          </a:p>
          <a:p>
            <a:pPr marL="175616" indent="-175616">
              <a:buFontTx/>
              <a:buChar char="-"/>
            </a:pPr>
            <a:r>
              <a:rPr lang="en-US" dirty="0"/>
              <a:t>Have a menu of evidence based programs</a:t>
            </a:r>
          </a:p>
          <a:p>
            <a:pPr marL="175616" indent="-175616">
              <a:buFontTx/>
              <a:buChar char="-"/>
            </a:pPr>
            <a:r>
              <a:rPr lang="en-US" dirty="0"/>
              <a:t>Learn from communities – to understand best practices</a:t>
            </a:r>
          </a:p>
          <a:p>
            <a:pPr marL="175616" indent="-175616">
              <a:buFontTx/>
              <a:buChar char="-"/>
            </a:pPr>
            <a:endParaRPr lang="en-US" dirty="0"/>
          </a:p>
          <a:p>
            <a:pPr marL="175616" indent="-175616">
              <a:buFontTx/>
              <a:buChar char="-"/>
            </a:pPr>
            <a:endParaRPr lang="en-US" dirty="0"/>
          </a:p>
          <a:p>
            <a:pPr marL="0" indent="0"/>
            <a:r>
              <a:rPr lang="en-US" dirty="0"/>
              <a:t>Make community specific recommendations based on local needs and community identified gaps by </a:t>
            </a:r>
            <a:r>
              <a:rPr lang="en-US" dirty="0">
                <a:solidFill>
                  <a:srgbClr val="000000"/>
                </a:solidFill>
              </a:rPr>
              <a:t>integrating </a:t>
            </a:r>
            <a:r>
              <a:rPr lang="en-US" dirty="0" err="1">
                <a:solidFill>
                  <a:srgbClr val="000000"/>
                </a:solidFill>
              </a:rPr>
              <a:t>brightspot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 err="1">
                <a:solidFill>
                  <a:srgbClr val="000000"/>
                </a:solidFill>
              </a:rPr>
              <a:t>healthlandscape</a:t>
            </a:r>
            <a:r>
              <a:rPr lang="en-US" dirty="0">
                <a:solidFill>
                  <a:srgbClr val="000000"/>
                </a:solidFill>
              </a:rPr>
              <a:t> data, meet with communities, conducting and conducting a community needs assessment survey</a:t>
            </a:r>
            <a:endParaRPr dirty="0">
              <a:solidFill>
                <a:srgbClr val="000000"/>
              </a:solidFill>
            </a:endParaRPr>
          </a:p>
          <a:p>
            <a:pPr marL="0" indent="0"/>
            <a:r>
              <a:rPr lang="en-US" dirty="0"/>
              <a:t>Questions or suggestions for tool kit: Successes, gaps and challenges, toolkit design - data points, interpretation</a:t>
            </a:r>
            <a:endParaRPr dirty="0">
              <a:solidFill>
                <a:srgbClr val="000000"/>
              </a:solidFill>
            </a:endParaRPr>
          </a:p>
          <a:p>
            <a:pPr marL="0" indent="0"/>
            <a:endParaRPr dirty="0">
              <a:solidFill>
                <a:srgbClr val="000000"/>
              </a:solidFill>
            </a:endParaRPr>
          </a:p>
          <a:p>
            <a:pPr marL="0" indent="0"/>
            <a:endParaRPr dirty="0">
              <a:solidFill>
                <a:srgbClr val="000000"/>
              </a:solidFill>
            </a:endParaRPr>
          </a:p>
        </p:txBody>
      </p:sp>
      <p:sp>
        <p:nvSpPr>
          <p:cNvPr id="214" name="Google Shape;214;p8:notes"/>
          <p:cNvSpPr txBox="1">
            <a:spLocks noGrp="1"/>
          </p:cNvSpPr>
          <p:nvPr>
            <p:ph type="sldNum" idx="12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47" tIns="46811" rIns="93647" bIns="46811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74750"/>
            <a:ext cx="5629275" cy="3167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9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47" tIns="46811" rIns="93647" bIns="4681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33" name="Google Shape;233;p9:notes"/>
          <p:cNvSpPr txBox="1">
            <a:spLocks noGrp="1"/>
          </p:cNvSpPr>
          <p:nvPr>
            <p:ph type="sldNum" idx="12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47" tIns="46811" rIns="93647" bIns="46811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7430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74750"/>
            <a:ext cx="5629275" cy="31670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47" tIns="46811" rIns="93647" bIns="46811" anchor="t" anchorCtr="0">
            <a:noAutofit/>
          </a:bodyPr>
          <a:lstStyle/>
          <a:p>
            <a:pPr marL="0" indent="0"/>
            <a:r>
              <a:rPr lang="en-US" dirty="0"/>
              <a:t>Check out our “get in touch” page of website </a:t>
            </a:r>
            <a:endParaRPr dirty="0"/>
          </a:p>
        </p:txBody>
      </p:sp>
      <p:sp>
        <p:nvSpPr>
          <p:cNvPr id="241" name="Google Shape;241;p10:notes"/>
          <p:cNvSpPr txBox="1">
            <a:spLocks noGrp="1"/>
          </p:cNvSpPr>
          <p:nvPr>
            <p:ph type="sldNum" idx="12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47" tIns="46811" rIns="93647" bIns="46811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9AC56-7244-4DE2-8F0D-B203056DE4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6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35900-67D9-791D-8A16-16C846751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DE6CE1-52F0-F654-1D01-D1E23C515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43E71B-03B4-EF50-A443-2FC1830FD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92E7B-D6F2-1BAE-A3E7-9DEFC584B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BBE12-EDA0-49BF-AFFF-154AE2CB92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8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15269-8E56-0004-7B93-B73B5B10F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26AEB7-5CF1-FAC6-7426-569D813BF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018F95-2E50-7207-BF14-B155EE2C8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98085-E605-AC5E-1D68-F1AB39DFE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BBE12-EDA0-49BF-AFFF-154AE2CB92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3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3DD7B-AE09-B41D-F18F-D56D8FBDC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94A320-AD5A-F0B2-FDB9-8F47BFEE06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A3A5BC-4140-4912-281E-42BEC834F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8D523-F762-63BA-7428-765EBC2F9C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BBE12-EDA0-49BF-AFFF-154AE2CB92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5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B9829-08F6-BFDA-3D72-9028F9345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D22419-7733-710A-4EB7-016268CBD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697867-6874-6CB5-E112-5E29657F7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91EE7-82F9-335C-063F-2D8B501BB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BBE12-EDA0-49BF-AFFF-154AE2CB92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27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1323D-C3E9-B846-1254-67170A155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0E438-0F54-D1AD-82D7-CC1CD578F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F8C460-D40C-9017-9FB1-8477A1EF3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C408E-92FA-2BC6-DD49-28E01937E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BBE12-EDA0-49BF-AFFF-154AE2CB92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56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AC907-8FAC-195A-89A8-EA5131CF5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88C903-7649-7569-C197-3818BA339F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2F2A48-E23F-BEFB-2F2E-16EF5339E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B8A80-62BC-59B1-DD75-B3002C112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BBE12-EDA0-49BF-AFFF-154AE2CB92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20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F8FC0-7943-5970-D466-C086CA0E9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F8B8F1-77E1-BA19-362C-67CBD4895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17976-A905-CCA8-8B90-2C94D8A8E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44CC4-2C3A-1881-7E0A-90F01E0ABA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BBE12-EDA0-49BF-AFFF-154AE2CB92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87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754C7-7C17-1905-16EF-224BEE1B0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FF4BB5-7A1A-3B85-24ED-F2C1E3027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5EE439-C464-6F12-F3BA-75346ACCB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4D0B1-7746-8BC6-305F-1BAA2019F3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BBE12-EDA0-49BF-AFFF-154AE2CB92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0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11C3-8BE8-4A75-B295-59E2C3C7F8EB}" type="datetime1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89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BF2A-91DB-49C1-9B55-D6DA8C2944AF}" type="datetime1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6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3CCE-092F-4BFE-949E-44B270EDA565}" type="datetime1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17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Authors" type="secHead">
  <p:cSld name="TItle &amp; Authors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61" y="11575"/>
            <a:ext cx="12189339" cy="6856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79BD"/>
              </a:buClr>
              <a:buSzPts val="6000"/>
              <a:buFont typeface="Trebuchet MS"/>
              <a:buNone/>
              <a:defRPr sz="6000" b="0" i="0" u="none" strike="noStrike" cap="none">
                <a:solidFill>
                  <a:srgbClr val="4179B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A12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EA12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1919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1919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1919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1919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1919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1919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1919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1919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063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61" y="11575"/>
            <a:ext cx="12189339" cy="6856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163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E830-9862-406B-AAAE-E97FDA7D1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FED41-82CA-44F9-AD51-9239AF2C6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40EE9-9AFF-41C8-9561-9D5E5E63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66AD-59CA-4030-A554-D084EFA2BAB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40EBE-6737-4C2F-8176-3E99F617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05E8E-7F26-4FCA-BF38-BDDA1CB7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569-5DA0-4397-9D25-E933A87EB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00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6BB5-64E8-4276-8996-B57A041D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05D30-029B-4E08-AA74-1B155BB8B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77567-FCE0-4084-9A9B-1509CDA6F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66AD-59CA-4030-A554-D084EFA2BAB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AB3EB-F586-4A59-A2C2-8FAE947E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8BEA4-1667-4ED8-A581-03463E3EA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569-5DA0-4397-9D25-E933A87EB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78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87BE6-79F3-4C69-93E9-DB209C0CD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3C231-FD7E-4665-B541-D5064D280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4E868-6465-46CA-B6D7-5E13856E5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66AD-59CA-4030-A554-D084EFA2BAB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29E2F-07F9-480F-BFC7-66D94DD1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023FE-5ABF-44D1-B4DC-D3CE76B3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569-5DA0-4397-9D25-E933A87EB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76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F3EFC-9EE4-41DD-B5A8-237E2CA2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42639-F7BC-4B42-BF59-3AAA195CD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A131A-7938-440D-BF64-EA40A61B2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FC78D-1696-49C5-A32B-3F7CAFB6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66AD-59CA-4030-A554-D084EFA2BAB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1ADB7-9959-42F1-970B-EC8D5CE83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4E949-FD8D-4B87-88F0-C236F3DA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569-5DA0-4397-9D25-E933A87EB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75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DB2B-12BD-4FB5-9AC8-26E4F642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329F7-806B-4A59-8332-E260F238B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9CA93-BDAE-4761-B9F8-2D19CB115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014851-C41C-4BD0-9C55-DD825FC9D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6B027-3561-4843-85DF-BCC4B0810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344FBD-F252-4916-8B6E-8667483DE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66AD-59CA-4030-A554-D084EFA2BAB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6B39C-BEE0-45B6-BE52-9AA2FFA3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EBC398-91E9-4182-8539-375D5F99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569-5DA0-4397-9D25-E933A87EB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69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FCF2-E560-48AE-97E7-26C0A28A1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B79E76-DC7D-4E22-B2E9-91EEC407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66AD-59CA-4030-A554-D084EFA2BAB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6C527-164F-4670-B68D-76D3C6DC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8D021-638C-4C84-A5B8-67A71C1A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569-5DA0-4397-9D25-E933A87EB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0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D50B-6E38-47A1-9A92-F4E30EC3890A}" type="datetime1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75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7A2D4-8B83-44EB-9F0A-7530AF2E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66AD-59CA-4030-A554-D084EFA2BAB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3A2F99-9854-4C99-96E3-7C8CDB6EA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56340-67A5-44F9-B76D-AFC39311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569-5DA0-4397-9D25-E933A87EB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47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DE3E-7E24-4A5B-9E94-D335D6478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31C5D-1417-486E-AE31-B79A2F179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D1129-3762-4408-AD50-BB003DDC7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36FC6-11B4-44B0-8D3F-32BB5F15D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66AD-59CA-4030-A554-D084EFA2BAB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0012A-1B97-4674-9CB0-A8CEC7D7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A5A71-4713-4D9B-8901-3E0C1374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569-5DA0-4397-9D25-E933A87EB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18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053E-ED1C-4872-AE1C-8E0B5F91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44DC2A-440C-4236-BD07-62A1DD19B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D6FB2-DBF8-472D-B43E-4D3999355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4DC35-F2ED-411E-867C-73EC58830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66AD-59CA-4030-A554-D084EFA2BAB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6225F-0B85-4413-B6DE-4481F169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0948C-3FB3-4EAD-AE2A-AD7A5FF4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569-5DA0-4397-9D25-E933A87EB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63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E236D-0221-4302-96BD-C015323B4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67F2C-ED7D-47F3-9C9D-87BE1E8A0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7605A-3BF4-4B0F-A6D5-A919FC3EC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66AD-59CA-4030-A554-D084EFA2BAB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F86DC-1880-43DB-8DF0-B9710681E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618E7-244A-4536-A2EC-52213930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569-5DA0-4397-9D25-E933A87EB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33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76FC97-4778-40DD-8989-90570F898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E961B4-F2AE-4EF9-B909-8CE839980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0F3D0-C098-45DD-9B12-B23CE943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66AD-59CA-4030-A554-D084EFA2BAB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E2FC7-A749-4A34-96D1-1CF1CE39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9357-4733-4FEE-BF4D-6C7CFC14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8569-5DA0-4397-9D25-E933A87EB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96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4900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69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420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0482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885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8EC4-502F-4DB6-8CB9-5B66F444D057}" type="datetime1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436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350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4389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657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815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0815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45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70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17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95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6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2AFE-BC45-4046-BDE9-A0EDE2BE5A65}" type="datetime1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152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306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866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765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51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312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3F2-1BA1-49D6-8971-5B07E9504475}" type="datetime1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4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0354-D945-45A3-B036-03D212F14517}" type="datetime1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991B-52AF-4619-ADAD-B9A49C92007C}" type="datetime1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0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E32383-CF7E-4703-92F7-FC2B05087BC8}" type="datetime1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5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B0A9-4E3D-4301-9BD4-EA444FE8ABF9}" type="datetime1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8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519AB3-7EDE-4A0A-8A3C-F08500FA6A27}" type="datetime1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E850FD-0344-4992-964E-28115068E2C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74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9376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AE1636-6679-45D8-9480-201E6136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A2A64-599C-4980-B715-7EC265232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29DAC-3B04-4696-9F4D-E5674D6A6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E66AD-59CA-4030-A554-D084EFA2BAB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F8D97-CC99-4C28-AE33-F38DD19B7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C8E7B-3817-4567-96A5-58EE7BF7B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28569-5DA0-4397-9D25-E933A87EB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8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76072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5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oaa.virginia.gov/portal-grant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5" Type="http://schemas.openxmlformats.org/officeDocument/2006/relationships/hyperlink" Target="https://urldefense.com/v3/__https:/virginiaopioidtoolkit.org/operation-stop/__;!!JqxBPMk!hadZI_rZF_fqz2i0JCXntkgynHr9dxpgvKsXWuPElWd_v4SpDEXp778kySgsMZVXym18VLfWTSPTRvQurbz4So51Ew$" TargetMode="External"/><Relationship Id="rId4" Type="http://schemas.openxmlformats.org/officeDocument/2006/relationships/hyperlink" Target="https://virginiaopioidtoolkit.org/operation-stop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toolkit@vcu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oaa.us/" TargetMode="External"/><Relationship Id="rId4" Type="http://schemas.openxmlformats.org/officeDocument/2006/relationships/hyperlink" Target="mailto:tmcdowell@voaa.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A1CC-AC28-AAA7-ABF6-5B6ACC6A8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3848" y="1134224"/>
            <a:ext cx="6067167" cy="20299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Merriweather" panose="00000500000000000000" pitchFamily="2" charset="0"/>
                <a:ea typeface="Source Sans Pro" panose="020B0503030403020204" pitchFamily="34" charset="0"/>
              </a:rPr>
              <a:t>Operation </a:t>
            </a:r>
            <a:r>
              <a:rPr lang="en-US" sz="5400" b="1" i="1" dirty="0">
                <a:solidFill>
                  <a:srgbClr val="FF0000"/>
                </a:solidFill>
                <a:latin typeface="Merriweather" panose="00000500000000000000" pitchFamily="2" charset="0"/>
                <a:ea typeface="Source Sans Pro" panose="020B0503030403020204" pitchFamily="34" charset="0"/>
              </a:rPr>
              <a:t>STOP!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C51AB-918E-3AD6-969F-90957785D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83B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Abatement academy session</a:t>
            </a:r>
          </a:p>
          <a:p>
            <a:pPr algn="l"/>
            <a:r>
              <a:rPr lang="en-US" dirty="0">
                <a:solidFill>
                  <a:srgbClr val="283B9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February 13, 2025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EE501DA-266B-99DC-CFE0-9FC9F571D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278567"/>
            <a:ext cx="4001315" cy="37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0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C7499-3E96-157A-2AF2-9D7188FDF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BC10B-A42B-6157-EE92-309C55E0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06" y="418170"/>
            <a:ext cx="11070182" cy="12416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Merriweather" panose="00000500000000000000" pitchFamily="2" charset="0"/>
              </a:rPr>
              <a:t>OAA Grants Portal</a:t>
            </a:r>
            <a:endParaRPr lang="en-US" b="1" i="1" dirty="0">
              <a:latin typeface="Merriweather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18BC0-6CF0-659B-7F37-02D6A430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D4462BB-C46B-CFFC-5B6A-6B982CBED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7" y="5583215"/>
            <a:ext cx="1317449" cy="1241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0CF72F-CF72-BB01-9724-B25B8BC5BEC4}"/>
              </a:ext>
            </a:extLst>
          </p:cNvPr>
          <p:cNvSpPr txBox="1"/>
          <p:nvPr/>
        </p:nvSpPr>
        <p:spPr>
          <a:xfrm>
            <a:off x="567159" y="2197940"/>
            <a:ext cx="6261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All city and county grants must be submitted in the OAA Grants Portal.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Each city or county must register one point of contact and up to four additional authorized users.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Instructions for establishing an account can be found at 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https://www.oaa.virginia.gov/portal-grants/</a:t>
            </a: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844E-1601-3BD0-A584-98AEEAEAA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635" y="418170"/>
            <a:ext cx="3924848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17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FAE61-39EA-B656-9FEA-72010F624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D3D7-D8A9-3052-647B-03D645A5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Merriweather" panose="00000500000000000000" pitchFamily="2" charset="0"/>
              </a:rPr>
              <a:t>Black Faces Black Voices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59C29-867B-D2EF-F10D-734A0E8F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1A8F8D-B606-084B-39A5-69897C035E97}"/>
              </a:ext>
            </a:extLst>
          </p:cNvPr>
          <p:cNvSpPr txBox="1"/>
          <p:nvPr/>
        </p:nvSpPr>
        <p:spPr>
          <a:xfrm>
            <a:off x="3046971" y="2294714"/>
            <a:ext cx="609805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Philip Rutherford</a:t>
            </a:r>
          </a:p>
          <a:p>
            <a:pPr algn="ctr"/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Vice President, Substance Use Continuum</a:t>
            </a:r>
          </a:p>
          <a:p>
            <a:pPr algn="ctr"/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Substance Use Disorders</a:t>
            </a:r>
          </a:p>
          <a:p>
            <a:pPr algn="ctr"/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National Council for Mental Wellbeing</a:t>
            </a:r>
          </a:p>
          <a:p>
            <a:pPr algn="ctr"/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Direct: 202-770-4661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0424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60;p14">
            <a:extLst>
              <a:ext uri="{FF2B5EF4-FFF2-40B4-BE49-F238E27FC236}">
                <a16:creationId xmlns:a16="http://schemas.microsoft.com/office/drawing/2014/main" id="{A0A9ECB7-9EB3-4260-BCD9-D877B7EDF5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9707" b="6197"/>
          <a:stretch/>
        </p:blipFill>
        <p:spPr>
          <a:xfrm>
            <a:off x="0" y="1"/>
            <a:ext cx="12200706" cy="243584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"/>
          <p:cNvSpPr txBox="1">
            <a:spLocks noGrp="1"/>
          </p:cNvSpPr>
          <p:nvPr>
            <p:ph type="title"/>
          </p:nvPr>
        </p:nvSpPr>
        <p:spPr>
          <a:xfrm>
            <a:off x="2328797" y="2419134"/>
            <a:ext cx="7525696" cy="24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br>
              <a:rPr lang="en-US" sz="4800" dirty="0">
                <a:solidFill>
                  <a:schemeClr val="tx1"/>
                </a:solidFill>
                <a:latin typeface="Raleway Bold" pitchFamily="2" charset="0"/>
              </a:rPr>
            </a:br>
            <a:br>
              <a:rPr lang="en-US" sz="4800" dirty="0">
                <a:solidFill>
                  <a:schemeClr val="tx1"/>
                </a:solidFill>
                <a:latin typeface="Raleway Bold" pitchFamily="2" charset="0"/>
              </a:rPr>
            </a:br>
            <a:br>
              <a:rPr lang="en-US" sz="4800" dirty="0">
                <a:solidFill>
                  <a:schemeClr val="tx1"/>
                </a:solidFill>
                <a:latin typeface="Raleway Bold" pitchFamily="2" charset="0"/>
              </a:rPr>
            </a:br>
            <a:r>
              <a:rPr lang="en-US" sz="3500" dirty="0">
                <a:solidFill>
                  <a:schemeClr val="tx1"/>
                </a:solidFill>
                <a:latin typeface="Raleway Bold" pitchFamily="2" charset="0"/>
              </a:rPr>
              <a:t>Virginia</a:t>
            </a:r>
            <a:r>
              <a:rPr lang="en-US" sz="4800" dirty="0">
                <a:solidFill>
                  <a:schemeClr val="tx1"/>
                </a:solidFill>
                <a:latin typeface="Raleway Bold" pitchFamily="2" charset="0"/>
              </a:rPr>
              <a:t> </a:t>
            </a:r>
            <a:r>
              <a:rPr lang="en-US" sz="3500" dirty="0">
                <a:solidFill>
                  <a:schemeClr val="tx1"/>
                </a:solidFill>
                <a:latin typeface="Raleway Bold" pitchFamily="2" charset="0"/>
              </a:rPr>
              <a:t>Opioid Abatement Toolkit</a:t>
            </a:r>
            <a:br>
              <a:rPr lang="en-US" sz="3500" dirty="0">
                <a:solidFill>
                  <a:schemeClr val="tx1"/>
                </a:solidFill>
                <a:latin typeface="Raleway Bold" pitchFamily="2" charset="0"/>
              </a:rPr>
            </a:br>
            <a:br>
              <a:rPr lang="en-US" sz="3500" dirty="0">
                <a:solidFill>
                  <a:schemeClr val="tx1"/>
                </a:solidFill>
                <a:latin typeface="Raleway Bold" pitchFamily="2" charset="0"/>
              </a:rPr>
            </a:br>
            <a:r>
              <a:rPr lang="en-US" sz="1600" dirty="0">
                <a:solidFill>
                  <a:schemeClr val="tx1"/>
                </a:solidFill>
                <a:latin typeface="Raleway Bold" pitchFamily="2" charset="0"/>
              </a:rPr>
              <a:t> </a:t>
            </a:r>
            <a:br>
              <a:rPr lang="en-US" sz="600" dirty="0">
                <a:solidFill>
                  <a:schemeClr val="tx1"/>
                </a:solidFill>
                <a:latin typeface="Raleway Bold" pitchFamily="2" charset="0"/>
              </a:rPr>
            </a:br>
            <a:r>
              <a:rPr lang="en-US" sz="1600" dirty="0">
                <a:solidFill>
                  <a:schemeClr val="tx1"/>
                </a:solidFill>
                <a:latin typeface="Raleway Bold" pitchFamily="2" charset="0"/>
              </a:rPr>
              <a:t>February 13, 2025</a:t>
            </a:r>
            <a:endParaRPr sz="1600" dirty="0">
              <a:solidFill>
                <a:schemeClr val="tx1"/>
              </a:solidFill>
              <a:latin typeface="Raleway Bold" pitchFamily="2" charset="0"/>
            </a:endParaRPr>
          </a:p>
        </p:txBody>
      </p:sp>
      <p:sp>
        <p:nvSpPr>
          <p:cNvPr id="3" name="Google Shape;29;p2">
            <a:extLst>
              <a:ext uri="{FF2B5EF4-FFF2-40B4-BE49-F238E27FC236}">
                <a16:creationId xmlns:a16="http://schemas.microsoft.com/office/drawing/2014/main" id="{9A731D8E-B4DE-4B93-9A74-548DF55AA398}"/>
              </a:ext>
            </a:extLst>
          </p:cNvPr>
          <p:cNvSpPr txBox="1">
            <a:spLocks/>
          </p:cNvSpPr>
          <p:nvPr/>
        </p:nvSpPr>
        <p:spPr>
          <a:xfrm>
            <a:off x="192842" y="5178211"/>
            <a:ext cx="9140862" cy="81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79BD"/>
              </a:buClr>
              <a:buSzPts val="6000"/>
              <a:buFont typeface="Trebuchet MS"/>
              <a:buNone/>
              <a:defRPr sz="6000" b="0" i="0" u="none" strike="noStrike" cap="none">
                <a:solidFill>
                  <a:srgbClr val="4179B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79BD"/>
              </a:buClr>
              <a:buSzPts val="6000"/>
              <a:buFont typeface="Trebuchet MS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Raleway Bold" pitchFamily="2" charset="0"/>
                <a:sym typeface="Trebuchet M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79BD"/>
              </a:buClr>
              <a:buSzPts val="6000"/>
              <a:buFont typeface="Trebuchet MS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Raleway Bold" pitchFamily="2" charset="0"/>
                <a:sym typeface="Trebuchet MS"/>
              </a:rPr>
              <a:t>Jacqueline Britz, MD MSPH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79BD"/>
              </a:buClr>
              <a:buSzPts val="6000"/>
              <a:buFont typeface="Trebuchet MS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Raleway Bold" pitchFamily="2" charset="0"/>
                <a:sym typeface="Trebuchet MS"/>
              </a:rPr>
              <a:t>Tyler Burton, MPH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2C30CA-AB4D-4FBD-8073-841E74847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145" y="4899300"/>
            <a:ext cx="2030958" cy="1008328"/>
          </a:xfrm>
          <a:prstGeom prst="rect">
            <a:avLst/>
          </a:prstGeom>
        </p:spPr>
      </p:pic>
      <p:sp>
        <p:nvSpPr>
          <p:cNvPr id="13" name="Google Shape;55;p14">
            <a:extLst>
              <a:ext uri="{FF2B5EF4-FFF2-40B4-BE49-F238E27FC236}">
                <a16:creationId xmlns:a16="http://schemas.microsoft.com/office/drawing/2014/main" id="{68E2AFAA-A20B-4802-8989-547F01D3BF08}"/>
              </a:ext>
            </a:extLst>
          </p:cNvPr>
          <p:cNvSpPr/>
          <p:nvPr/>
        </p:nvSpPr>
        <p:spPr>
          <a:xfrm>
            <a:off x="-8708" y="6132254"/>
            <a:ext cx="12200707" cy="725745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58;p14">
            <a:extLst>
              <a:ext uri="{FF2B5EF4-FFF2-40B4-BE49-F238E27FC236}">
                <a16:creationId xmlns:a16="http://schemas.microsoft.com/office/drawing/2014/main" id="{F752733B-D916-4223-82BB-3CA44F3B5919}"/>
              </a:ext>
            </a:extLst>
          </p:cNvPr>
          <p:cNvSpPr txBox="1"/>
          <p:nvPr/>
        </p:nvSpPr>
        <p:spPr>
          <a:xfrm>
            <a:off x="8927250" y="6199444"/>
            <a:ext cx="4319700" cy="63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"/>
                <a:cs typeface="Roboto"/>
                <a:sym typeface="Roboto"/>
              </a:rPr>
              <a:t>Department of Family Medicine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"/>
                <a:cs typeface="Roboto"/>
                <a:sym typeface="Roboto"/>
              </a:rPr>
              <a:t> and Population Health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Roboto"/>
              <a:cs typeface="Roboto"/>
              <a:sym typeface="Roboto"/>
            </a:endParaRPr>
          </a:p>
        </p:txBody>
      </p:sp>
      <p:pic>
        <p:nvPicPr>
          <p:cNvPr id="15" name="Google Shape;59;p14">
            <a:extLst>
              <a:ext uri="{FF2B5EF4-FFF2-40B4-BE49-F238E27FC236}">
                <a16:creationId xmlns:a16="http://schemas.microsoft.com/office/drawing/2014/main" id="{321E7C6C-43AC-48D7-B57B-2DBD1FE68DD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69" b="179"/>
          <a:stretch/>
        </p:blipFill>
        <p:spPr>
          <a:xfrm>
            <a:off x="192842" y="6269930"/>
            <a:ext cx="2836024" cy="3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3C"/>
              </a:buClr>
              <a:buSzPts val="4400"/>
              <a:buFont typeface="Twentieth Century"/>
              <a:buNone/>
            </a:pPr>
            <a:r>
              <a:rPr lang="en-US" dirty="0">
                <a:latin typeface="Raleway Bold" pitchFamily="2" charset="0"/>
                <a:ea typeface="Twentieth Century"/>
                <a:cs typeface="Twentieth Century"/>
                <a:sym typeface="Twentieth Century"/>
              </a:rPr>
              <a:t>The OAA Toolkit </a:t>
            </a:r>
            <a:endParaRPr dirty="0">
              <a:latin typeface="Raleway Bold" pitchFamily="2" charset="0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6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</a:pPr>
            <a:r>
              <a:rPr lang="en-US" dirty="0">
                <a:latin typeface="Raleway Bold" pitchFamily="2" charset="0"/>
              </a:rPr>
              <a:t>Collaborative, community-engaged project by </a:t>
            </a:r>
            <a:r>
              <a:rPr lang="en-US" b="1" dirty="0">
                <a:latin typeface="Raleway Bold" pitchFamily="2" charset="0"/>
              </a:rPr>
              <a:t>VCU</a:t>
            </a:r>
            <a:r>
              <a:rPr lang="en-US" dirty="0">
                <a:latin typeface="Raleway Bold" pitchFamily="2" charset="0"/>
              </a:rPr>
              <a:t> and Virginia Society of Addiction Medicine,</a:t>
            </a:r>
            <a:r>
              <a:rPr lang="en-US" b="1" dirty="0">
                <a:latin typeface="Raleway Bold" pitchFamily="2" charset="0"/>
              </a:rPr>
              <a:t> funded by the OAA</a:t>
            </a:r>
            <a:endParaRPr lang="en-US" dirty="0">
              <a:latin typeface="Raleway Bold" pitchFamily="2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Raleway Bold" pitchFamily="2" charset="0"/>
              </a:rPr>
              <a:t>Evidence-based toolkit for </a:t>
            </a:r>
            <a:r>
              <a:rPr lang="en-US" b="1" dirty="0">
                <a:latin typeface="Raleway Bold" pitchFamily="2" charset="0"/>
              </a:rPr>
              <a:t>cities and counties </a:t>
            </a:r>
            <a:r>
              <a:rPr lang="en-US" dirty="0">
                <a:latin typeface="Raleway Bold" pitchFamily="2" charset="0"/>
              </a:rPr>
              <a:t>to aid use of OAA funds  </a:t>
            </a:r>
            <a:endParaRPr lang="en-US" b="1" dirty="0">
              <a:latin typeface="Raleway Bold" pitchFamily="2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US" dirty="0">
                <a:latin typeface="Raleway Bold" pitchFamily="2" charset="0"/>
              </a:rPr>
              <a:t>In the future, we aim to feature </a:t>
            </a:r>
            <a:r>
              <a:rPr lang="en-US" b="1" u="sng" dirty="0">
                <a:latin typeface="Raleway Bold" pitchFamily="2" charset="0"/>
              </a:rPr>
              <a:t>community-specific</a:t>
            </a:r>
            <a:r>
              <a:rPr lang="en-US" dirty="0">
                <a:latin typeface="Raleway Bold" pitchFamily="2" charset="0"/>
              </a:rPr>
              <a:t> data and resources to facilitate programs and partnerships</a:t>
            </a:r>
          </a:p>
          <a:p>
            <a:pPr lvl="0">
              <a:buClr>
                <a:schemeClr val="dk1"/>
              </a:buClr>
              <a:buSzPts val="2800"/>
            </a:pPr>
            <a:r>
              <a:rPr lang="en-US" dirty="0">
                <a:latin typeface="Raleway Bold" pitchFamily="2" charset="0"/>
              </a:rPr>
              <a:t>Key components</a:t>
            </a:r>
          </a:p>
          <a:p>
            <a:pPr lvl="1">
              <a:spcBef>
                <a:spcPts val="0"/>
              </a:spcBef>
              <a:buSzPts val="2800"/>
            </a:pPr>
            <a:r>
              <a:rPr lang="en-US" dirty="0">
                <a:latin typeface="Raleway Bold" pitchFamily="2" charset="0"/>
              </a:rPr>
              <a:t>Toolkit based on the nine opioid settlement use categories </a:t>
            </a:r>
          </a:p>
          <a:p>
            <a:pPr lvl="1">
              <a:spcBef>
                <a:spcPts val="0"/>
              </a:spcBef>
              <a:buSzPts val="2800"/>
            </a:pPr>
            <a:r>
              <a:rPr lang="en-US" dirty="0">
                <a:latin typeface="Raleway Bold" pitchFamily="2" charset="0"/>
              </a:rPr>
              <a:t>Evaluation of gaps and what is needed</a:t>
            </a:r>
          </a:p>
          <a:p>
            <a:pPr lvl="1">
              <a:spcBef>
                <a:spcPts val="0"/>
              </a:spcBef>
              <a:buSzPts val="2800"/>
            </a:pPr>
            <a:r>
              <a:rPr lang="en-US" dirty="0">
                <a:latin typeface="Raleway Bold" pitchFamily="2" charset="0"/>
              </a:rPr>
              <a:t>Evaluate promising interventions</a:t>
            </a:r>
          </a:p>
          <a:p>
            <a:pPr lvl="1">
              <a:spcBef>
                <a:spcPts val="0"/>
              </a:spcBef>
              <a:buSzPts val="2800"/>
            </a:pPr>
            <a:r>
              <a:rPr lang="en-US" dirty="0">
                <a:latin typeface="Raleway Bold" pitchFamily="2" charset="0"/>
              </a:rPr>
              <a:t>Community outreach</a:t>
            </a:r>
          </a:p>
          <a:p>
            <a:pPr lvl="1">
              <a:spcBef>
                <a:spcPts val="0"/>
              </a:spcBef>
              <a:buSzPts val="2800"/>
            </a:pPr>
            <a:r>
              <a:rPr lang="en-US" dirty="0">
                <a:latin typeface="Raleway Bold" pitchFamily="2" charset="0"/>
              </a:rPr>
              <a:t>Provide consultation to cities and counties</a:t>
            </a:r>
          </a:p>
        </p:txBody>
      </p:sp>
      <p:sp>
        <p:nvSpPr>
          <p:cNvPr id="5" name="Google Shape;55;p14">
            <a:extLst>
              <a:ext uri="{FF2B5EF4-FFF2-40B4-BE49-F238E27FC236}">
                <a16:creationId xmlns:a16="http://schemas.microsoft.com/office/drawing/2014/main" id="{A4AB14EC-DB58-460A-9CB2-F0C84B37BA36}"/>
              </a:ext>
            </a:extLst>
          </p:cNvPr>
          <p:cNvSpPr/>
          <p:nvPr/>
        </p:nvSpPr>
        <p:spPr>
          <a:xfrm>
            <a:off x="-8708" y="6132254"/>
            <a:ext cx="12200707" cy="725745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58;p14">
            <a:extLst>
              <a:ext uri="{FF2B5EF4-FFF2-40B4-BE49-F238E27FC236}">
                <a16:creationId xmlns:a16="http://schemas.microsoft.com/office/drawing/2014/main" id="{3BA0ACFD-F7FC-4FA8-A610-24C7D56D8A80}"/>
              </a:ext>
            </a:extLst>
          </p:cNvPr>
          <p:cNvSpPr txBox="1"/>
          <p:nvPr/>
        </p:nvSpPr>
        <p:spPr>
          <a:xfrm>
            <a:off x="8927250" y="6199444"/>
            <a:ext cx="4319700" cy="63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"/>
                <a:cs typeface="Roboto"/>
                <a:sym typeface="Roboto"/>
              </a:rPr>
              <a:t>Department of Family Medicine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"/>
                <a:cs typeface="Roboto"/>
                <a:sym typeface="Roboto"/>
              </a:rPr>
              <a:t> and Population Health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Roboto"/>
              <a:cs typeface="Roboto"/>
              <a:sym typeface="Roboto"/>
            </a:endParaRPr>
          </a:p>
        </p:txBody>
      </p:sp>
      <p:pic>
        <p:nvPicPr>
          <p:cNvPr id="8" name="Google Shape;59;p14">
            <a:extLst>
              <a:ext uri="{FF2B5EF4-FFF2-40B4-BE49-F238E27FC236}">
                <a16:creationId xmlns:a16="http://schemas.microsoft.com/office/drawing/2014/main" id="{03DA37EE-68FB-4B09-AFAF-926CA39312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" b="179"/>
          <a:stretch/>
        </p:blipFill>
        <p:spPr>
          <a:xfrm>
            <a:off x="192842" y="6269930"/>
            <a:ext cx="2836024" cy="3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F3094-B217-4CD5-9E33-3C74184CC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5FFD7-5A79-4D87-8713-732BAA162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3D847-1FBD-4C5B-984B-6C0A9D97C55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DE393-2555-4025-B6D4-FA8E07CAC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35" y="0"/>
            <a:ext cx="11480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63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83171-F003-452B-97A1-CD047D6E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buClr>
                <a:srgbClr val="00653C"/>
              </a:buClr>
              <a:buSzPts val="4400"/>
            </a:pPr>
            <a:r>
              <a:rPr lang="en-US" dirty="0">
                <a:solidFill>
                  <a:schemeClr val="bg1"/>
                </a:solidFill>
                <a:latin typeface="Raleway Bold" pitchFamily="2" charset="0"/>
                <a:cs typeface="Calibri"/>
                <a:sym typeface="Calibri"/>
              </a:rPr>
              <a:t>Preview of The Toolkit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86AA70-C5F8-40C4-A0F9-ABA5F7747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47" t="24631" r="16596" b="9931"/>
          <a:stretch/>
        </p:blipFill>
        <p:spPr>
          <a:xfrm>
            <a:off x="5244038" y="1790700"/>
            <a:ext cx="6395257" cy="35687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D29097D-6DCC-4008-8F55-8F5EE2B1E689}"/>
              </a:ext>
            </a:extLst>
          </p:cNvPr>
          <p:cNvSpPr txBox="1">
            <a:spLocks/>
          </p:cNvSpPr>
          <p:nvPr/>
        </p:nvSpPr>
        <p:spPr>
          <a:xfrm>
            <a:off x="5712886" y="5554254"/>
            <a:ext cx="5457560" cy="80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3C"/>
              </a:buClr>
              <a:buSzPts val="4400"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Bold" pitchFamily="2" charset="0"/>
                <a:ea typeface="+mj-ea"/>
                <a:cs typeface="Calibri"/>
                <a:sym typeface="Calibri"/>
              </a:rPr>
              <a:t>virginiaopioidtoolkit.org/</a:t>
            </a:r>
          </a:p>
        </p:txBody>
      </p:sp>
    </p:spTree>
    <p:extLst>
      <p:ext uri="{BB962C8B-B14F-4D97-AF65-F5344CB8AC3E}">
        <p14:creationId xmlns:p14="http://schemas.microsoft.com/office/powerpoint/2010/main" val="1913285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088407" y="217766"/>
            <a:ext cx="7999179" cy="6422470"/>
            <a:chOff x="0" y="0"/>
            <a:chExt cx="7467600" cy="5995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3"/>
              <a:stretch>
                <a:fillRect l="-12915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567025" y="808366"/>
            <a:ext cx="7280604" cy="76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08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old"/>
                <a:ea typeface="Raleway Bold"/>
                <a:cs typeface="Raleway Bold"/>
                <a:sym typeface="Raleway Bold"/>
              </a:rPr>
              <a:t>Visit the Operation Stop! Section of the Toolkit: virginiaopioidtoolkit.org/operation-stop/</a:t>
            </a:r>
            <a:endParaRPr kumimoji="0" lang="en-US" sz="220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Bold"/>
              <a:ea typeface="Raleway Bold"/>
              <a:cs typeface="Raleway Bold"/>
              <a:sym typeface="Raleway Bold"/>
              <a:hlinkClick r:id="rId4" tooltip="https://virginiaopioidtoolkit.org/operation-stop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0" y="990410"/>
            <a:ext cx="3945099" cy="5033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37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2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Bold"/>
                <a:ea typeface="Raleway Bold"/>
                <a:cs typeface="Raleway Bold"/>
                <a:sym typeface="Raleway Bold"/>
              </a:rPr>
              <a:t>The Operation Stop! Section is dedicated to assisting urban localities with mitigating disproportionate fatal overdoses among Black residents.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9E63B0-600F-DB6F-9B27-8436FA2DD398}"/>
              </a:ext>
            </a:extLst>
          </p:cNvPr>
          <p:cNvSpPr txBox="1"/>
          <p:nvPr/>
        </p:nvSpPr>
        <p:spPr>
          <a:xfrm>
            <a:off x="5109125" y="1189977"/>
            <a:ext cx="633701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5"/>
              </a:rPr>
              <a:t>https://virginiaopioidtoolkit.org/operation-stop/</a:t>
            </a:r>
            <a:endParaRPr lang="en-US" sz="1600" b="1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algn="ctr"/>
            <a:endParaRPr lang="en-US" sz="1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93271" y="2024277"/>
            <a:ext cx="5675691" cy="4547648"/>
          </a:xfrm>
          <a:custGeom>
            <a:avLst/>
            <a:gdLst/>
            <a:ahLst/>
            <a:cxnLst/>
            <a:rect l="l" t="t" r="r" b="b"/>
            <a:pathLst>
              <a:path w="8513537" h="6821472">
                <a:moveTo>
                  <a:pt x="0" y="0"/>
                </a:moveTo>
                <a:lnTo>
                  <a:pt x="8513537" y="0"/>
                </a:lnTo>
                <a:lnTo>
                  <a:pt x="8513537" y="6821472"/>
                </a:lnTo>
                <a:lnTo>
                  <a:pt x="0" y="6821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2626752"/>
            <a:ext cx="6626600" cy="2311163"/>
          </a:xfrm>
          <a:custGeom>
            <a:avLst/>
            <a:gdLst/>
            <a:ahLst/>
            <a:cxnLst/>
            <a:rect l="l" t="t" r="r" b="b"/>
            <a:pathLst>
              <a:path w="9939900" h="4605263">
                <a:moveTo>
                  <a:pt x="0" y="0"/>
                </a:moveTo>
                <a:lnTo>
                  <a:pt x="9939900" y="0"/>
                </a:lnTo>
                <a:lnTo>
                  <a:pt x="9939900" y="4605263"/>
                </a:lnTo>
                <a:lnTo>
                  <a:pt x="0" y="46052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543" t="-32841" r="-315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3577" y="243043"/>
            <a:ext cx="11938423" cy="590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9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6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Bold"/>
                <a:ea typeface="Raleway Bold"/>
                <a:cs typeface="Raleway Bold"/>
                <a:sym typeface="Raleway Bold"/>
              </a:rPr>
              <a:t>What can you find in this section?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5131" y="1314898"/>
            <a:ext cx="5010740" cy="912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666" b="1" i="0" u="none" strike="noStrike" kern="1200" cap="none" spc="0" normalizeH="0" baseline="0" noProof="0" dirty="0">
                <a:ln>
                  <a:noFill/>
                </a:ln>
                <a:solidFill>
                  <a:srgbClr val="006894"/>
                </a:solidFill>
                <a:effectLst/>
                <a:uLnTx/>
                <a:uFillTx/>
                <a:latin typeface="Raleway Bold"/>
                <a:ea typeface="Raleway Bold"/>
                <a:cs typeface="Raleway Bold"/>
                <a:sym typeface="Raleway Bold"/>
              </a:rPr>
              <a:t>Evidence Based Strategies Applicable to Urban Localities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70231" y="1308548"/>
            <a:ext cx="5921769" cy="83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894"/>
                </a:solidFill>
                <a:effectLst/>
                <a:uLnTx/>
                <a:uFillTx/>
                <a:latin typeface="Raleway Bold"/>
                <a:ea typeface="Raleway Bold"/>
                <a:cs typeface="Raleway Bold"/>
                <a:sym typeface="Raleway Bold"/>
              </a:rPr>
              <a:t>State and National Examples of Programs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9495" y="2127389"/>
            <a:ext cx="6564357" cy="4317732"/>
          </a:xfrm>
          <a:custGeom>
            <a:avLst/>
            <a:gdLst/>
            <a:ahLst/>
            <a:cxnLst/>
            <a:rect l="l" t="t" r="r" b="b"/>
            <a:pathLst>
              <a:path w="9846535" h="6476598">
                <a:moveTo>
                  <a:pt x="0" y="0"/>
                </a:moveTo>
                <a:lnTo>
                  <a:pt x="9846534" y="0"/>
                </a:lnTo>
                <a:lnTo>
                  <a:pt x="9846534" y="6476598"/>
                </a:lnTo>
                <a:lnTo>
                  <a:pt x="0" y="64765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572504" y="2379365"/>
            <a:ext cx="4173287" cy="1282453"/>
          </a:xfrm>
          <a:custGeom>
            <a:avLst/>
            <a:gdLst/>
            <a:ahLst/>
            <a:cxnLst/>
            <a:rect l="l" t="t" r="r" b="b"/>
            <a:pathLst>
              <a:path w="6259931" h="1923680">
                <a:moveTo>
                  <a:pt x="0" y="0"/>
                </a:moveTo>
                <a:lnTo>
                  <a:pt x="6259931" y="0"/>
                </a:lnTo>
                <a:lnTo>
                  <a:pt x="6259931" y="1923680"/>
                </a:lnTo>
                <a:lnTo>
                  <a:pt x="0" y="19236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841337" y="3984228"/>
            <a:ext cx="2350663" cy="1191108"/>
          </a:xfrm>
          <a:custGeom>
            <a:avLst/>
            <a:gdLst/>
            <a:ahLst/>
            <a:cxnLst/>
            <a:rect l="l" t="t" r="r" b="b"/>
            <a:pathLst>
              <a:path w="3525995" h="1786662">
                <a:moveTo>
                  <a:pt x="0" y="0"/>
                </a:moveTo>
                <a:lnTo>
                  <a:pt x="3525995" y="0"/>
                </a:lnTo>
                <a:lnTo>
                  <a:pt x="3525995" y="1786661"/>
                </a:lnTo>
                <a:lnTo>
                  <a:pt x="0" y="17866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30091" y="4078086"/>
            <a:ext cx="2809497" cy="1003392"/>
          </a:xfrm>
          <a:custGeom>
            <a:avLst/>
            <a:gdLst/>
            <a:ahLst/>
            <a:cxnLst/>
            <a:rect l="l" t="t" r="r" b="b"/>
            <a:pathLst>
              <a:path w="4214246" h="1505088">
                <a:moveTo>
                  <a:pt x="0" y="0"/>
                </a:moveTo>
                <a:lnTo>
                  <a:pt x="4214246" y="0"/>
                </a:lnTo>
                <a:lnTo>
                  <a:pt x="4214246" y="1505088"/>
                </a:lnTo>
                <a:lnTo>
                  <a:pt x="0" y="15050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798606" y="5711345"/>
            <a:ext cx="5393394" cy="835976"/>
          </a:xfrm>
          <a:custGeom>
            <a:avLst/>
            <a:gdLst/>
            <a:ahLst/>
            <a:cxnLst/>
            <a:rect l="l" t="t" r="r" b="b"/>
            <a:pathLst>
              <a:path w="8090091" h="1253964">
                <a:moveTo>
                  <a:pt x="0" y="0"/>
                </a:moveTo>
                <a:lnTo>
                  <a:pt x="8090091" y="0"/>
                </a:lnTo>
                <a:lnTo>
                  <a:pt x="8090091" y="1253964"/>
                </a:lnTo>
                <a:lnTo>
                  <a:pt x="0" y="12539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425860" y="1256592"/>
            <a:ext cx="4319930" cy="861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4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66" b="1" i="0" u="none" strike="noStrike" kern="1200" cap="none" spc="0" normalizeH="0" baseline="0" noProof="0">
                <a:ln>
                  <a:noFill/>
                </a:ln>
                <a:solidFill>
                  <a:srgbClr val="006C68"/>
                </a:solidFill>
                <a:effectLst/>
                <a:uLnTx/>
                <a:uFillTx/>
                <a:latin typeface="Raleway Bold"/>
                <a:ea typeface="Raleway Bold"/>
                <a:cs typeface="Raleway Bold"/>
                <a:sym typeface="Raleway Bold"/>
              </a:rPr>
              <a:t>Resources for Implementing Interventions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9495" y="294640"/>
            <a:ext cx="10986705" cy="61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2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6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 Bold"/>
                <a:cs typeface="Arial"/>
                <a:sym typeface="Raleway Bold"/>
              </a:rPr>
              <a:t>Evidence based tools and promising strategies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0655" y="1256592"/>
            <a:ext cx="5002036" cy="412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4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66" b="1" i="0" u="none" strike="noStrike" kern="1200" cap="none" spc="0" normalizeH="0" baseline="0" noProof="0">
                <a:ln>
                  <a:noFill/>
                </a:ln>
                <a:solidFill>
                  <a:srgbClr val="006C68"/>
                </a:solidFill>
                <a:effectLst/>
                <a:uLnTx/>
                <a:uFillTx/>
                <a:latin typeface="Raleway Bold"/>
                <a:ea typeface="Raleway Bold"/>
                <a:cs typeface="Raleway Bold"/>
                <a:sym typeface="Raleway Bold"/>
              </a:rPr>
              <a:t>Examples of Promising strategies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5CEA26-5C00-4034-A6D9-4B147BB82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46"/>
            <a:ext cx="12192000" cy="65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7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20FD8-3D2C-66C7-E6CB-03F2612BE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BBC3-9CB5-6DF8-50F0-0DDC15486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418170"/>
            <a:ext cx="11314176" cy="124169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Merriweather" panose="00000500000000000000" pitchFamily="2" charset="0"/>
              </a:rPr>
              <a:t>Operation </a:t>
            </a:r>
            <a:r>
              <a:rPr lang="en-US" b="1" i="1" dirty="0">
                <a:solidFill>
                  <a:srgbClr val="FF0000"/>
                </a:solidFill>
                <a:latin typeface="Merriweather" panose="00000500000000000000" pitchFamily="2" charset="0"/>
              </a:rPr>
              <a:t>STOP!</a:t>
            </a:r>
            <a:br>
              <a:rPr lang="en-US" b="1" i="1" dirty="0">
                <a:solidFill>
                  <a:srgbClr val="FF0000"/>
                </a:solidFill>
                <a:latin typeface="Merriweather" panose="00000500000000000000" pitchFamily="2" charset="0"/>
              </a:rPr>
            </a:br>
            <a:r>
              <a:rPr lang="en-US" sz="3600" dirty="0">
                <a:latin typeface="Merriweather" panose="00000500000000000000" pitchFamily="2" charset="0"/>
              </a:rPr>
              <a:t>Overview of Today’s Webinar</a:t>
            </a:r>
            <a:endParaRPr lang="en-US" b="1" i="1" dirty="0">
              <a:latin typeface="Merriweather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40983-6FC4-CFCC-A7F2-703E633D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9FE023C-CD7B-D6EC-CF06-F2CA3C928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7" y="5583215"/>
            <a:ext cx="1317449" cy="1241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A0B5F4-3A7A-185F-CC57-B631391BE203}"/>
              </a:ext>
            </a:extLst>
          </p:cNvPr>
          <p:cNvSpPr txBox="1"/>
          <p:nvPr/>
        </p:nvSpPr>
        <p:spPr>
          <a:xfrm>
            <a:off x="1721222" y="2036695"/>
            <a:ext cx="98350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Introductions</a:t>
            </a:r>
          </a:p>
          <a:p>
            <a:pPr marL="463550" indent="-463550"/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Brief overview of the OAA</a:t>
            </a:r>
          </a:p>
          <a:p>
            <a:pPr marL="463550" indent="-463550"/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Review of </a:t>
            </a:r>
            <a:r>
              <a:rPr lang="en-US" sz="24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Operation STOP!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endParaRPr lang="en-US" sz="2400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Black Faces Black Voices </a:t>
            </a: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– Philip Rutherford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Virginia Opioid Abatement Toolkit - Dr. Jackie Britz and Ms. Tyler Burton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Q&amp;A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51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4806" y="1294554"/>
            <a:ext cx="876209" cy="1291997"/>
          </a:xfrm>
          <a:custGeom>
            <a:avLst/>
            <a:gdLst/>
            <a:ahLst/>
            <a:cxnLst/>
            <a:rect l="l" t="t" r="r" b="b"/>
            <a:pathLst>
              <a:path w="1314313" h="1937995">
                <a:moveTo>
                  <a:pt x="0" y="0"/>
                </a:moveTo>
                <a:lnTo>
                  <a:pt x="1314313" y="0"/>
                </a:lnTo>
                <a:lnTo>
                  <a:pt x="1314313" y="1937995"/>
                </a:lnTo>
                <a:lnTo>
                  <a:pt x="0" y="19379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960207" y="4674588"/>
            <a:ext cx="876209" cy="1175402"/>
          </a:xfrm>
          <a:custGeom>
            <a:avLst/>
            <a:gdLst/>
            <a:ahLst/>
            <a:cxnLst/>
            <a:rect l="l" t="t" r="r" b="b"/>
            <a:pathLst>
              <a:path w="1314313" h="1763103">
                <a:moveTo>
                  <a:pt x="0" y="0"/>
                </a:moveTo>
                <a:lnTo>
                  <a:pt x="1314313" y="0"/>
                </a:lnTo>
                <a:lnTo>
                  <a:pt x="1314313" y="1763103"/>
                </a:lnTo>
                <a:lnTo>
                  <a:pt x="0" y="17631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726885" y="1361447"/>
            <a:ext cx="945492" cy="1340259"/>
          </a:xfrm>
          <a:custGeom>
            <a:avLst/>
            <a:gdLst/>
            <a:ahLst/>
            <a:cxnLst/>
            <a:rect l="l" t="t" r="r" b="b"/>
            <a:pathLst>
              <a:path w="1418238" h="2010389">
                <a:moveTo>
                  <a:pt x="0" y="0"/>
                </a:moveTo>
                <a:lnTo>
                  <a:pt x="1418239" y="0"/>
                </a:lnTo>
                <a:lnTo>
                  <a:pt x="1418239" y="2010389"/>
                </a:lnTo>
                <a:lnTo>
                  <a:pt x="0" y="20103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542766" y="4674588"/>
            <a:ext cx="980926" cy="1175402"/>
          </a:xfrm>
          <a:custGeom>
            <a:avLst/>
            <a:gdLst/>
            <a:ahLst/>
            <a:cxnLst/>
            <a:rect l="l" t="t" r="r" b="b"/>
            <a:pathLst>
              <a:path w="1471389" h="1763103">
                <a:moveTo>
                  <a:pt x="0" y="0"/>
                </a:moveTo>
                <a:lnTo>
                  <a:pt x="1471389" y="0"/>
                </a:lnTo>
                <a:lnTo>
                  <a:pt x="1471389" y="1763103"/>
                </a:lnTo>
                <a:lnTo>
                  <a:pt x="0" y="17631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091020" y="1336462"/>
            <a:ext cx="928434" cy="1340259"/>
          </a:xfrm>
          <a:custGeom>
            <a:avLst/>
            <a:gdLst/>
            <a:ahLst/>
            <a:cxnLst/>
            <a:rect l="l" t="t" r="r" b="b"/>
            <a:pathLst>
              <a:path w="1392651" h="2010389">
                <a:moveTo>
                  <a:pt x="0" y="0"/>
                </a:moveTo>
                <a:lnTo>
                  <a:pt x="1392652" y="0"/>
                </a:lnTo>
                <a:lnTo>
                  <a:pt x="1392652" y="2010389"/>
                </a:lnTo>
                <a:lnTo>
                  <a:pt x="0" y="20103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752101" y="613027"/>
            <a:ext cx="1717214" cy="1702591"/>
          </a:xfrm>
          <a:custGeom>
            <a:avLst/>
            <a:gdLst/>
            <a:ahLst/>
            <a:cxnLst/>
            <a:rect l="l" t="t" r="r" b="b"/>
            <a:pathLst>
              <a:path w="2575821" h="2553886">
                <a:moveTo>
                  <a:pt x="0" y="0"/>
                </a:moveTo>
                <a:lnTo>
                  <a:pt x="2575821" y="0"/>
                </a:lnTo>
                <a:lnTo>
                  <a:pt x="2575821" y="2553886"/>
                </a:lnTo>
                <a:lnTo>
                  <a:pt x="0" y="25538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3092319" y="4380546"/>
            <a:ext cx="1820123" cy="1219482"/>
          </a:xfrm>
          <a:custGeom>
            <a:avLst/>
            <a:gdLst/>
            <a:ahLst/>
            <a:cxnLst/>
            <a:rect l="l" t="t" r="r" b="b"/>
            <a:pathLst>
              <a:path w="2730184" h="1829223">
                <a:moveTo>
                  <a:pt x="0" y="0"/>
                </a:moveTo>
                <a:lnTo>
                  <a:pt x="2730184" y="0"/>
                </a:lnTo>
                <a:lnTo>
                  <a:pt x="2730184" y="1829223"/>
                </a:lnTo>
                <a:lnTo>
                  <a:pt x="0" y="182922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6141144" y="588228"/>
            <a:ext cx="1892085" cy="1496467"/>
          </a:xfrm>
          <a:custGeom>
            <a:avLst/>
            <a:gdLst/>
            <a:ahLst/>
            <a:cxnLst/>
            <a:rect l="l" t="t" r="r" b="b"/>
            <a:pathLst>
              <a:path w="2838127" h="2244701">
                <a:moveTo>
                  <a:pt x="0" y="0"/>
                </a:moveTo>
                <a:lnTo>
                  <a:pt x="2838128" y="0"/>
                </a:lnTo>
                <a:lnTo>
                  <a:pt x="2838128" y="2244701"/>
                </a:lnTo>
                <a:lnTo>
                  <a:pt x="0" y="224470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019455" y="685800"/>
            <a:ext cx="1759587" cy="1629817"/>
          </a:xfrm>
          <a:custGeom>
            <a:avLst/>
            <a:gdLst/>
            <a:ahLst/>
            <a:cxnLst/>
            <a:rect l="l" t="t" r="r" b="b"/>
            <a:pathLst>
              <a:path w="2639380" h="2444726">
                <a:moveTo>
                  <a:pt x="0" y="0"/>
                </a:moveTo>
                <a:lnTo>
                  <a:pt x="2639380" y="0"/>
                </a:lnTo>
                <a:lnTo>
                  <a:pt x="2639380" y="2444726"/>
                </a:lnTo>
                <a:lnTo>
                  <a:pt x="0" y="244472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933711" y="3797012"/>
            <a:ext cx="2479148" cy="1803017"/>
          </a:xfrm>
          <a:custGeom>
            <a:avLst/>
            <a:gdLst/>
            <a:ahLst/>
            <a:cxnLst/>
            <a:rect l="l" t="t" r="r" b="b"/>
            <a:pathLst>
              <a:path w="3718722" h="2704525">
                <a:moveTo>
                  <a:pt x="0" y="0"/>
                </a:moveTo>
                <a:lnTo>
                  <a:pt x="3718722" y="0"/>
                </a:lnTo>
                <a:lnTo>
                  <a:pt x="3718722" y="2704525"/>
                </a:lnTo>
                <a:lnTo>
                  <a:pt x="0" y="270452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4209" y="3123843"/>
            <a:ext cx="12023583" cy="1059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29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66" b="1" i="0" u="none" strike="noStrike" kern="1200" cap="none" spc="0" normalizeH="0" baseline="0" noProof="0">
                <a:ln>
                  <a:noFill/>
                </a:ln>
                <a:solidFill>
                  <a:srgbClr val="FFB300"/>
                </a:solidFill>
                <a:effectLst/>
                <a:uLnTx/>
                <a:uFillTx/>
                <a:latin typeface="Raleway Bold"/>
                <a:ea typeface="Raleway Bold"/>
                <a:cs typeface="Raleway Bold"/>
                <a:sym typeface="Raleway Bold"/>
              </a:rPr>
              <a:t>Steps for Implementing Opioid Programming in Your Community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91020" y="5753524"/>
            <a:ext cx="2183545" cy="518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1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Implementation Process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53775" y="2277518"/>
            <a:ext cx="2765280" cy="518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1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Conduct a comprehensive needs assessment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24266" y="2144168"/>
            <a:ext cx="2599426" cy="518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1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Build local capacity resources, and infrastructure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97391" y="5753524"/>
            <a:ext cx="1915051" cy="787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1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Engage community partners</a:t>
            </a:r>
          </a:p>
          <a:p>
            <a:pPr marL="0" marR="0" lvl="0" indent="0" algn="ctr" defTabSz="609630" rtl="0" eaLnBrk="1" fontAlgn="auto" latinLnBrk="0" hangingPunct="1">
              <a:lnSpc>
                <a:spcPts val="21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5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73455" y="2410868"/>
            <a:ext cx="1139404" cy="248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1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Evaluation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36AF92-D9F6-414E-B0B8-B9BED7246E49}"/>
              </a:ext>
            </a:extLst>
          </p:cNvPr>
          <p:cNvSpPr txBox="1"/>
          <p:nvPr/>
        </p:nvSpPr>
        <p:spPr>
          <a:xfrm>
            <a:off x="414806" y="144966"/>
            <a:ext cx="4904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Raleway Bold" pitchFamily="2" charset="0"/>
                <a:cs typeface="Arial"/>
                <a:sym typeface="Arial"/>
              </a:rPr>
              <a:t>COMING SOON!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"/>
          <p:cNvSpPr txBox="1">
            <a:spLocks noGrp="1"/>
          </p:cNvSpPr>
          <p:nvPr>
            <p:ph type="title"/>
          </p:nvPr>
        </p:nvSpPr>
        <p:spPr>
          <a:xfrm>
            <a:off x="829386" y="1894768"/>
            <a:ext cx="3416158" cy="479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</a:pPr>
            <a:r>
              <a:rPr lang="en-US" dirty="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Outline</a:t>
            </a:r>
            <a:endParaRPr dirty="0"/>
          </a:p>
        </p:txBody>
      </p:sp>
      <p:sp>
        <p:nvSpPr>
          <p:cNvPr id="217" name="Google Shape;217;p8"/>
          <p:cNvSpPr txBox="1"/>
          <p:nvPr/>
        </p:nvSpPr>
        <p:spPr>
          <a:xfrm>
            <a:off x="863029" y="1702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3C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Bold" pitchFamily="2" charset="0"/>
                <a:cs typeface="Arial"/>
                <a:sym typeface="Twentieth Century"/>
              </a:rPr>
              <a:t>Next Steps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 Bold" pitchFamily="2" charset="0"/>
              <a:cs typeface="Arial"/>
              <a:sym typeface="Arial"/>
            </a:endParaRPr>
          </a:p>
        </p:txBody>
      </p:sp>
      <p:grpSp>
        <p:nvGrpSpPr>
          <p:cNvPr id="218" name="Google Shape;218;p8"/>
          <p:cNvGrpSpPr/>
          <p:nvPr/>
        </p:nvGrpSpPr>
        <p:grpSpPr>
          <a:xfrm>
            <a:off x="669925" y="2852809"/>
            <a:ext cx="11159367" cy="2609038"/>
            <a:chOff x="7975" y="2238124"/>
            <a:chExt cx="9058663" cy="1430315"/>
          </a:xfrm>
        </p:grpSpPr>
        <p:sp>
          <p:nvSpPr>
            <p:cNvPr id="219" name="Google Shape;219;p8"/>
            <p:cNvSpPr/>
            <p:nvPr/>
          </p:nvSpPr>
          <p:spPr>
            <a:xfrm>
              <a:off x="7975" y="2238124"/>
              <a:ext cx="2383858" cy="1430315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 txBox="1"/>
            <p:nvPr/>
          </p:nvSpPr>
          <p:spPr>
            <a:xfrm>
              <a:off x="49867" y="2280016"/>
              <a:ext cx="2300074" cy="1346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 Bold" pitchFamily="2" charset="0"/>
                  <a:cs typeface="Calibri"/>
                  <a:sym typeface="Calibri"/>
                </a:rPr>
                <a:t>Identify Priorities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Bold" pitchFamily="2" charset="0"/>
                <a:cs typeface="Calibri"/>
                <a:sym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 Bold" pitchFamily="2" charset="0"/>
                  <a:cs typeface="Calibri"/>
                  <a:sym typeface="Calibri"/>
                </a:rPr>
                <a:t>Integrating Community Context with Socioecological Data 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Bold" pitchFamily="2" charset="0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2630220" y="2657683"/>
              <a:ext cx="505378" cy="59119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 txBox="1"/>
            <p:nvPr/>
          </p:nvSpPr>
          <p:spPr>
            <a:xfrm>
              <a:off x="2630220" y="2775922"/>
              <a:ext cx="353765" cy="354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Calibri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3345378" y="2238124"/>
              <a:ext cx="2383858" cy="1430315"/>
            </a:xfrm>
            <a:prstGeom prst="roundRect">
              <a:avLst>
                <a:gd name="adj" fmla="val 10000"/>
              </a:avLst>
            </a:prstGeom>
            <a:solidFill>
              <a:srgbClr val="C47F6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 txBox="1"/>
            <p:nvPr/>
          </p:nvSpPr>
          <p:spPr>
            <a:xfrm>
              <a:off x="3387270" y="2280016"/>
              <a:ext cx="2300074" cy="1346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 Bold" pitchFamily="2" charset="0"/>
                  <a:ea typeface="Calibri"/>
                  <a:cs typeface="Calibri"/>
                  <a:sym typeface="Calibri"/>
                </a:rPr>
                <a:t>Refine Toolkit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 Bold" pitchFamily="2" charset="0"/>
                <a:ea typeface="Calibri"/>
                <a:cs typeface="Calibri"/>
                <a:sym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 Bold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 Bold" pitchFamily="2" charset="0"/>
                  <a:ea typeface="Calibri"/>
                  <a:cs typeface="Calibri"/>
                  <a:sym typeface="Calibri"/>
                </a:rPr>
                <a:t>Expand Menu of Evidence-Based Programs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Bold" pitchFamily="2" charset="0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5967622" y="2657683"/>
              <a:ext cx="505378" cy="59119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4A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8"/>
            <p:cNvSpPr txBox="1"/>
            <p:nvPr/>
          </p:nvSpPr>
          <p:spPr>
            <a:xfrm>
              <a:off x="5967622" y="2775922"/>
              <a:ext cx="353765" cy="354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Calibri"/>
                <a:buNone/>
                <a:tabLst/>
                <a:defRPr/>
              </a:pP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682780" y="2238124"/>
              <a:ext cx="2383858" cy="1430315"/>
            </a:xfrm>
            <a:prstGeom prst="roundRect">
              <a:avLst>
                <a:gd name="adj" fmla="val 10000"/>
              </a:avLst>
            </a:prstGeom>
            <a:solidFill>
              <a:srgbClr val="A4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8"/>
            <p:cNvSpPr txBox="1"/>
            <p:nvPr/>
          </p:nvSpPr>
          <p:spPr>
            <a:xfrm>
              <a:off x="6724672" y="2280016"/>
              <a:ext cx="2300074" cy="1346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 Bold" pitchFamily="2" charset="0"/>
                  <a:ea typeface="Calibri"/>
                  <a:cs typeface="Calibri"/>
                  <a:sym typeface="Calibri"/>
                </a:rPr>
                <a:t>Translate Evidence into Practice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 Bold" pitchFamily="2" charset="0"/>
                  <a:ea typeface="Calibri"/>
                  <a:cs typeface="Calibri"/>
                  <a:sym typeface="Calibri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aleway Bold" pitchFamily="2" charset="0"/>
                  <a:ea typeface="Calibri"/>
                  <a:cs typeface="Calibri"/>
                  <a:sym typeface="Calibri"/>
                </a:rPr>
                <a:t>Support Communities in Implementing Best Practices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 Bold" pitchFamily="2" charset="0"/>
                <a:cs typeface="Arial"/>
                <a:sym typeface="Arial"/>
              </a:endParaRPr>
            </a:p>
          </p:txBody>
        </p:sp>
      </p:grpSp>
      <p:sp>
        <p:nvSpPr>
          <p:cNvPr id="16" name="Google Shape;55;p14">
            <a:extLst>
              <a:ext uri="{FF2B5EF4-FFF2-40B4-BE49-F238E27FC236}">
                <a16:creationId xmlns:a16="http://schemas.microsoft.com/office/drawing/2014/main" id="{68731479-3435-4145-A030-9C8BB6A943EC}"/>
              </a:ext>
            </a:extLst>
          </p:cNvPr>
          <p:cNvSpPr/>
          <p:nvPr/>
        </p:nvSpPr>
        <p:spPr>
          <a:xfrm>
            <a:off x="-8708" y="6132254"/>
            <a:ext cx="12200707" cy="725745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58;p14">
            <a:extLst>
              <a:ext uri="{FF2B5EF4-FFF2-40B4-BE49-F238E27FC236}">
                <a16:creationId xmlns:a16="http://schemas.microsoft.com/office/drawing/2014/main" id="{6C7F255B-A482-4B2A-AD17-A7068F6318AE}"/>
              </a:ext>
            </a:extLst>
          </p:cNvPr>
          <p:cNvSpPr txBox="1"/>
          <p:nvPr/>
        </p:nvSpPr>
        <p:spPr>
          <a:xfrm>
            <a:off x="8927250" y="6199444"/>
            <a:ext cx="4319700" cy="63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"/>
                <a:cs typeface="Roboto"/>
                <a:sym typeface="Roboto"/>
              </a:rPr>
              <a:t>Department of Family Medicine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"/>
                <a:cs typeface="Roboto"/>
                <a:sym typeface="Roboto"/>
              </a:rPr>
              <a:t> and Population Health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Roboto"/>
              <a:cs typeface="Roboto"/>
              <a:sym typeface="Roboto"/>
            </a:endParaRPr>
          </a:p>
        </p:txBody>
      </p:sp>
      <p:pic>
        <p:nvPicPr>
          <p:cNvPr id="18" name="Google Shape;59;p14">
            <a:extLst>
              <a:ext uri="{FF2B5EF4-FFF2-40B4-BE49-F238E27FC236}">
                <a16:creationId xmlns:a16="http://schemas.microsoft.com/office/drawing/2014/main" id="{69195330-B027-48C4-B012-2FA2C994A8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" b="179"/>
          <a:stretch/>
        </p:blipFill>
        <p:spPr>
          <a:xfrm>
            <a:off x="192842" y="6269930"/>
            <a:ext cx="2836024" cy="3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36;p9">
            <a:extLst>
              <a:ext uri="{FF2B5EF4-FFF2-40B4-BE49-F238E27FC236}">
                <a16:creationId xmlns:a16="http://schemas.microsoft.com/office/drawing/2014/main" id="{EE806EFB-D276-4EA6-B72F-58B1C738EE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>
              <a:buNone/>
            </a:pPr>
            <a:r>
              <a:rPr lang="en-US" dirty="0">
                <a:solidFill>
                  <a:schemeClr val="accent2"/>
                </a:solidFill>
                <a:latin typeface="Raleway Bold" pitchFamily="2" charset="0"/>
              </a:rPr>
              <a:t>We want to hear from you!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>
            <a:spLocks noGrp="1"/>
          </p:cNvSpPr>
          <p:nvPr>
            <p:ph type="title"/>
          </p:nvPr>
        </p:nvSpPr>
        <p:spPr>
          <a:xfrm>
            <a:off x="609600" y="36223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3C"/>
              </a:buClr>
              <a:buSzPts val="4400"/>
              <a:buFont typeface="Twentieth Century"/>
              <a:buNone/>
            </a:pPr>
            <a:r>
              <a:rPr lang="en-US" kern="1200" dirty="0">
                <a:solidFill>
                  <a:schemeClr val="tx1"/>
                </a:solidFill>
                <a:latin typeface="Raleway Bold" pitchFamily="2" charset="0"/>
                <a:sym typeface="Twentieth Century"/>
              </a:rPr>
              <a:t>Acknowledgements</a:t>
            </a:r>
            <a:r>
              <a:rPr lang="en-US" dirty="0">
                <a:solidFill>
                  <a:srgbClr val="00653C"/>
                </a:solidFill>
                <a:latin typeface="Raleway Bold" pitchFamily="2" charset="0"/>
                <a:ea typeface="Twentieth Century"/>
                <a:cs typeface="Twentieth Century"/>
                <a:sym typeface="Twentieth Century"/>
              </a:rPr>
              <a:t> </a:t>
            </a:r>
            <a:endParaRPr dirty="0">
              <a:latin typeface="Raleway Bold" pitchFamily="2" charset="0"/>
            </a:endParaRPr>
          </a:p>
        </p:txBody>
      </p:sp>
      <p:sp>
        <p:nvSpPr>
          <p:cNvPr id="236" name="Google Shape;236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b="1" dirty="0">
                <a:latin typeface="Raleway Bold" pitchFamily="2" charset="0"/>
              </a:rPr>
              <a:t>Opioid Abatement Authority, Tony McDowell</a:t>
            </a:r>
          </a:p>
          <a:p>
            <a:pPr lvl="0"/>
            <a:r>
              <a:rPr lang="en-US" b="1" dirty="0">
                <a:latin typeface="Raleway Bold" pitchFamily="2" charset="0"/>
              </a:rPr>
              <a:t>Virginia Society of Addiction Medicine</a:t>
            </a:r>
            <a:endParaRPr b="1" dirty="0">
              <a:latin typeface="Raleway Bold" pitchFamily="2" charset="0"/>
            </a:endParaRPr>
          </a:p>
          <a:p>
            <a:pPr lvl="0"/>
            <a:r>
              <a:rPr lang="en-US" b="1" dirty="0">
                <a:latin typeface="Raleway Bold" pitchFamily="2" charset="0"/>
              </a:rPr>
              <a:t>VCU Team: Alex </a:t>
            </a:r>
            <a:r>
              <a:rPr lang="en-US" b="1" dirty="0" err="1">
                <a:latin typeface="Raleway Bold" pitchFamily="2" charset="0"/>
              </a:rPr>
              <a:t>Krist</a:t>
            </a:r>
            <a:r>
              <a:rPr lang="en-US" b="1" dirty="0">
                <a:latin typeface="Raleway Bold" pitchFamily="2" charset="0"/>
              </a:rPr>
              <a:t>, Gerry Moeller, Jackie Britz, Marshall Brooks, Tyler Burton, Leah Gregory, Ben Webel, Roy Sabo, Jong H. Lee, Adam Funk, Leslie Bobb, Luke Johnson</a:t>
            </a:r>
            <a:endParaRPr b="1" dirty="0">
              <a:latin typeface="Raleway Bold" pitchFamily="2" charset="0"/>
            </a:endParaRPr>
          </a:p>
          <a:p>
            <a:pPr lvl="0"/>
            <a:r>
              <a:rPr lang="en-US" b="1" dirty="0">
                <a:latin typeface="Raleway Bold" pitchFamily="2" charset="0"/>
              </a:rPr>
              <a:t>Virginia Department of Health</a:t>
            </a:r>
          </a:p>
          <a:p>
            <a:r>
              <a:rPr lang="en-US" b="1" dirty="0">
                <a:latin typeface="Raleway Bold" pitchFamily="2" charset="0"/>
              </a:rPr>
              <a:t>VCU C. Kenneth and Dianne Wright Center for Clinical and Translational Research</a:t>
            </a:r>
          </a:p>
        </p:txBody>
      </p:sp>
      <p:sp>
        <p:nvSpPr>
          <p:cNvPr id="5" name="Google Shape;55;p14">
            <a:extLst>
              <a:ext uri="{FF2B5EF4-FFF2-40B4-BE49-F238E27FC236}">
                <a16:creationId xmlns:a16="http://schemas.microsoft.com/office/drawing/2014/main" id="{70274C75-84DB-454F-8FBB-F1F29815A7BE}"/>
              </a:ext>
            </a:extLst>
          </p:cNvPr>
          <p:cNvSpPr/>
          <p:nvPr/>
        </p:nvSpPr>
        <p:spPr>
          <a:xfrm>
            <a:off x="-8708" y="6132254"/>
            <a:ext cx="12200707" cy="725745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58;p14">
            <a:extLst>
              <a:ext uri="{FF2B5EF4-FFF2-40B4-BE49-F238E27FC236}">
                <a16:creationId xmlns:a16="http://schemas.microsoft.com/office/drawing/2014/main" id="{AB77DE03-074F-4A51-943C-D03B3F148076}"/>
              </a:ext>
            </a:extLst>
          </p:cNvPr>
          <p:cNvSpPr txBox="1"/>
          <p:nvPr/>
        </p:nvSpPr>
        <p:spPr>
          <a:xfrm>
            <a:off x="8927250" y="6199444"/>
            <a:ext cx="4319700" cy="63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"/>
                <a:cs typeface="Roboto"/>
                <a:sym typeface="Roboto"/>
              </a:rPr>
              <a:t>Department of Family Medicine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"/>
                <a:cs typeface="Roboto"/>
                <a:sym typeface="Roboto"/>
              </a:rPr>
              <a:t> and Population Health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Roboto"/>
              <a:cs typeface="Roboto"/>
              <a:sym typeface="Roboto"/>
            </a:endParaRPr>
          </a:p>
        </p:txBody>
      </p:sp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E0EEABA9-1195-4819-A7A4-E6D5771A68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" b="179"/>
          <a:stretch/>
        </p:blipFill>
        <p:spPr>
          <a:xfrm>
            <a:off x="192842" y="6269930"/>
            <a:ext cx="2836024" cy="396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585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609600" y="36223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rgbClr val="00653C"/>
              </a:buClr>
              <a:buSzPts val="4400"/>
            </a:pPr>
            <a:r>
              <a:rPr lang="en-US" kern="1200" dirty="0">
                <a:solidFill>
                  <a:schemeClr val="tx1"/>
                </a:solidFill>
                <a:latin typeface="Raleway Bold" pitchFamily="2" charset="0"/>
                <a:sym typeface="Twentieth Century"/>
              </a:rPr>
              <a:t>Questions or Comments? </a:t>
            </a:r>
            <a:endParaRPr kern="1200" dirty="0">
              <a:solidFill>
                <a:schemeClr val="tx1"/>
              </a:solidFill>
              <a:latin typeface="Raleway Bold" pitchFamily="2" charset="0"/>
            </a:endParaRPr>
          </a:p>
        </p:txBody>
      </p:sp>
      <p:sp>
        <p:nvSpPr>
          <p:cNvPr id="244" name="Google Shape;244;p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098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Raleway Bold" pitchFamily="2" charset="0"/>
              </a:rPr>
              <a:t>Contact Tyler Burton, MPH </a:t>
            </a:r>
            <a:endParaRPr dirty="0">
              <a:latin typeface="Raleway Bold" pitchFamily="2" charset="0"/>
            </a:endParaRPr>
          </a:p>
          <a:p>
            <a:pPr marL="380985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Raleway Bold" pitchFamily="2" charset="0"/>
                <a:hlinkClick r:id="rId3"/>
              </a:rPr>
              <a:t>toolkit@vcu.edu</a:t>
            </a:r>
            <a:r>
              <a:rPr lang="en-US" dirty="0">
                <a:latin typeface="Raleway Bold" pitchFamily="2" charset="0"/>
              </a:rPr>
              <a:t> </a:t>
            </a:r>
          </a:p>
          <a:p>
            <a:pPr marL="380985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Raleway Bold" pitchFamily="2" charset="0"/>
              </a:rPr>
              <a:t> </a:t>
            </a:r>
          </a:p>
        </p:txBody>
      </p:sp>
      <p:sp>
        <p:nvSpPr>
          <p:cNvPr id="5" name="Google Shape;55;p14">
            <a:extLst>
              <a:ext uri="{FF2B5EF4-FFF2-40B4-BE49-F238E27FC236}">
                <a16:creationId xmlns:a16="http://schemas.microsoft.com/office/drawing/2014/main" id="{9CA7A3B5-C963-436F-BBEB-836DE8ACC184}"/>
              </a:ext>
            </a:extLst>
          </p:cNvPr>
          <p:cNvSpPr/>
          <p:nvPr/>
        </p:nvSpPr>
        <p:spPr>
          <a:xfrm>
            <a:off x="-8708" y="6132254"/>
            <a:ext cx="12200707" cy="725745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58;p14">
            <a:extLst>
              <a:ext uri="{FF2B5EF4-FFF2-40B4-BE49-F238E27FC236}">
                <a16:creationId xmlns:a16="http://schemas.microsoft.com/office/drawing/2014/main" id="{9880B315-715C-42AA-A19B-C750602E90D3}"/>
              </a:ext>
            </a:extLst>
          </p:cNvPr>
          <p:cNvSpPr txBox="1"/>
          <p:nvPr/>
        </p:nvSpPr>
        <p:spPr>
          <a:xfrm>
            <a:off x="8927250" y="6199444"/>
            <a:ext cx="4319700" cy="63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"/>
                <a:cs typeface="Roboto"/>
                <a:sym typeface="Roboto"/>
              </a:rPr>
              <a:t>Department of Family Medicine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"/>
                <a:cs typeface="Roboto"/>
                <a:sym typeface="Roboto"/>
              </a:rPr>
              <a:t> and Population Health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Roboto"/>
              <a:cs typeface="Roboto"/>
              <a:sym typeface="Roboto"/>
            </a:endParaRPr>
          </a:p>
        </p:txBody>
      </p:sp>
      <p:pic>
        <p:nvPicPr>
          <p:cNvPr id="7" name="Google Shape;59;p14">
            <a:extLst>
              <a:ext uri="{FF2B5EF4-FFF2-40B4-BE49-F238E27FC236}">
                <a16:creationId xmlns:a16="http://schemas.microsoft.com/office/drawing/2014/main" id="{9A331D75-C705-46FC-AD17-6C19C2552B6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9" b="179"/>
          <a:stretch/>
        </p:blipFill>
        <p:spPr>
          <a:xfrm>
            <a:off x="192842" y="6269930"/>
            <a:ext cx="2836024" cy="3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9638ED-8CE8-A7F4-4BF3-79D891F3D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82" y="2364706"/>
            <a:ext cx="3066255" cy="27559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662" y="2465408"/>
            <a:ext cx="4976408" cy="358720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b="1" dirty="0">
              <a:latin typeface="Merriweather" panose="00000500000000000000" pitchFamily="2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b="1" dirty="0">
              <a:solidFill>
                <a:srgbClr val="0070C0"/>
              </a:solidFill>
              <a:latin typeface="Merriweather" panose="00000500000000000000" pitchFamily="2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latin typeface="Merriweather" panose="00000500000000000000" pitchFamily="2" charset="0"/>
              </a:rPr>
              <a:t>Tony McDowell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Merriweather" panose="00000500000000000000" pitchFamily="2" charset="0"/>
              </a:rPr>
              <a:t>Executive Director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Merriweather" panose="00000500000000000000" pitchFamily="2" charset="0"/>
                <a:hlinkClick r:id="rId4"/>
              </a:rPr>
              <a:t>tmcdowell@voaa.us</a:t>
            </a:r>
            <a:endParaRPr lang="en-US" sz="1800" b="1" dirty="0">
              <a:latin typeface="Merriweather" panose="00000500000000000000" pitchFamily="2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Merriweather" panose="00000500000000000000" pitchFamily="2" charset="0"/>
              </a:rPr>
              <a:t>(804) 572-8718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b="1" dirty="0">
              <a:latin typeface="Merriweather" panose="00000500000000000000" pitchFamily="2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b="1" dirty="0">
              <a:latin typeface="Merriweather" panose="00000500000000000000" pitchFamily="2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b="1" dirty="0">
              <a:latin typeface="Merriweather" panose="00000500000000000000" pitchFamily="2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b="1" dirty="0">
              <a:latin typeface="Merriweather" panose="00000500000000000000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endParaRPr lang="en-US" sz="1800" b="1" dirty="0">
              <a:latin typeface="Merriweather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BB1D8-85DD-3EE6-1D10-14962755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83086-A48F-4243-918A-EE4548FBE916}" type="slidenum">
              <a:rPr lang="en-US" smtClean="0"/>
              <a:t>24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1B00C6-4ECC-EC6F-728B-46F67781FDC1}"/>
              </a:ext>
            </a:extLst>
          </p:cNvPr>
          <p:cNvSpPr txBox="1">
            <a:spLocks/>
          </p:cNvSpPr>
          <p:nvPr/>
        </p:nvSpPr>
        <p:spPr>
          <a:xfrm>
            <a:off x="3939737" y="805384"/>
            <a:ext cx="3894850" cy="6726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Merriweather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www.voaa.us</a:t>
            </a:r>
            <a:endParaRPr lang="en-US" sz="2800" b="1" dirty="0">
              <a:solidFill>
                <a:srgbClr val="FF0000"/>
              </a:solidFill>
              <a:latin typeface="Merriweather" panose="00000500000000000000" pitchFamily="2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b="1" dirty="0">
              <a:solidFill>
                <a:schemeClr val="tx1"/>
              </a:solidFill>
              <a:latin typeface="Merriweather" panose="00000500000000000000" pitchFamily="2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2800" b="1" dirty="0">
              <a:solidFill>
                <a:schemeClr val="tx1"/>
              </a:solidFill>
              <a:latin typeface="Merriweather" panose="00000500000000000000" pitchFamily="2" charset="0"/>
            </a:endParaRPr>
          </a:p>
          <a:p>
            <a:endParaRPr lang="en-US" sz="2800" b="1" dirty="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3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75630-3DA1-68D8-87CC-9670245FC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BB069-9B72-B492-643A-D56263FD4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418170"/>
            <a:ext cx="11314176" cy="124169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Merriweather" panose="00000500000000000000" pitchFamily="2" charset="0"/>
              </a:rPr>
              <a:t>Operation </a:t>
            </a:r>
            <a:r>
              <a:rPr lang="en-US" b="1" i="1" dirty="0">
                <a:solidFill>
                  <a:srgbClr val="FF0000"/>
                </a:solidFill>
                <a:latin typeface="Merriweather" panose="00000500000000000000" pitchFamily="2" charset="0"/>
              </a:rPr>
              <a:t>STOP!</a:t>
            </a:r>
            <a:br>
              <a:rPr lang="en-US" b="1" i="1" dirty="0">
                <a:solidFill>
                  <a:srgbClr val="FF0000"/>
                </a:solidFill>
                <a:latin typeface="Merriweather" panose="00000500000000000000" pitchFamily="2" charset="0"/>
              </a:rPr>
            </a:br>
            <a:r>
              <a:rPr lang="en-US" sz="3600" dirty="0">
                <a:latin typeface="Merriweather" panose="00000500000000000000" pitchFamily="2" charset="0"/>
              </a:rPr>
              <a:t> </a:t>
            </a:r>
            <a:endParaRPr lang="en-US" b="1" i="1" dirty="0">
              <a:latin typeface="Merriweather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B83E0-BFE5-479B-20C7-949963BB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CCCA484-668B-4E60-61AE-E24184808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7" y="5583215"/>
            <a:ext cx="1317449" cy="124169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9439557-270F-9795-9371-C82E6873C924}"/>
              </a:ext>
            </a:extLst>
          </p:cNvPr>
          <p:cNvSpPr txBox="1">
            <a:spLocks/>
          </p:cNvSpPr>
          <p:nvPr/>
        </p:nvSpPr>
        <p:spPr>
          <a:xfrm>
            <a:off x="438912" y="2562408"/>
            <a:ext cx="11314176" cy="12416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2"/>
                </a:solidFill>
                <a:latin typeface="Merriweather" panose="00000500000000000000" pitchFamily="2" charset="0"/>
              </a:rPr>
              <a:t>Introductions</a:t>
            </a:r>
            <a:r>
              <a:rPr lang="en-US" sz="3600" dirty="0">
                <a:latin typeface="Merriweather" panose="00000500000000000000" pitchFamily="2" charset="0"/>
              </a:rPr>
              <a:t> </a:t>
            </a:r>
            <a:endParaRPr lang="en-US" b="1" i="1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9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3C05D-D4BF-1D95-BD23-C6645166E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B8368-B74B-6DD3-2006-E912906D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BDDEE29-B007-CE98-A6DB-49FDE02CA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7" y="5466259"/>
            <a:ext cx="1441540" cy="13586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84ADA7-46EE-DD7D-DAEB-4402110E0F9E}"/>
              </a:ext>
            </a:extLst>
          </p:cNvPr>
          <p:cNvSpPr txBox="1"/>
          <p:nvPr/>
        </p:nvSpPr>
        <p:spPr>
          <a:xfrm>
            <a:off x="345989" y="569615"/>
            <a:ext cx="10866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Merriweather" panose="00000500000000000000" pitchFamily="2" charset="0"/>
              </a:rPr>
              <a:t>REVIEW OF THE OPIOID ABATEMET AUTHORITY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Merriweather" panose="00000500000000000000" pitchFamily="2" charset="0"/>
              </a:rPr>
              <a:t>&amp; Virginia’s Settlement Distribution Agreement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39EC17E-5A2D-F318-925E-81BF0552FD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074679"/>
              </p:ext>
            </p:extLst>
          </p:nvPr>
        </p:nvGraphicFramePr>
        <p:xfrm>
          <a:off x="2691028" y="1397925"/>
          <a:ext cx="8521455" cy="524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362A6A1-08EE-8A73-D0D9-75463F002580}"/>
              </a:ext>
            </a:extLst>
          </p:cNvPr>
          <p:cNvSpPr txBox="1"/>
          <p:nvPr/>
        </p:nvSpPr>
        <p:spPr>
          <a:xfrm>
            <a:off x="345989" y="2261023"/>
            <a:ext cx="3064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All efforts funded with settlement dollars must be overseen by a state agency, a county (95) or a city (38).</a:t>
            </a:r>
          </a:p>
        </p:txBody>
      </p:sp>
    </p:spTree>
    <p:extLst>
      <p:ext uri="{BB962C8B-B14F-4D97-AF65-F5344CB8AC3E}">
        <p14:creationId xmlns:p14="http://schemas.microsoft.com/office/powerpoint/2010/main" val="332199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988C3-2682-0D0E-1052-C012AE270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2C911-7F1D-7B77-8846-AB7A7970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CC89E14-BDF5-2B32-0FB9-1D9AAB0D9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7" y="5466259"/>
            <a:ext cx="1441540" cy="1358651"/>
          </a:xfrm>
          <a:prstGeom prst="rect">
            <a:avLst/>
          </a:prstGeom>
        </p:spPr>
      </p:pic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3DF91D2C-042C-6BA6-C198-B31BF259E8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18202"/>
              </p:ext>
            </p:extLst>
          </p:nvPr>
        </p:nvGraphicFramePr>
        <p:xfrm>
          <a:off x="979517" y="333632"/>
          <a:ext cx="11069048" cy="6126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132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2B247-349A-F060-EAA2-AC250C4F3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97BEA-5730-1A46-8F30-4E54E81FB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418170"/>
            <a:ext cx="11314176" cy="12416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Merriweather" panose="00000500000000000000" pitchFamily="2" charset="0"/>
              </a:rPr>
              <a:t>Operation </a:t>
            </a:r>
            <a:r>
              <a:rPr lang="en-US" b="1" i="1" dirty="0">
                <a:solidFill>
                  <a:srgbClr val="FF0000"/>
                </a:solidFill>
                <a:latin typeface="Merriweather" panose="00000500000000000000" pitchFamily="2" charset="0"/>
              </a:rPr>
              <a:t>STOP!</a:t>
            </a:r>
            <a:br>
              <a:rPr lang="en-US" b="1" i="1" dirty="0">
                <a:solidFill>
                  <a:srgbClr val="FF0000"/>
                </a:solidFill>
                <a:latin typeface="Merriweather" panose="00000500000000000000" pitchFamily="2" charset="0"/>
              </a:rPr>
            </a:br>
            <a:r>
              <a:rPr lang="en-US" dirty="0">
                <a:latin typeface="Merriweather" panose="00000500000000000000" pitchFamily="2" charset="0"/>
              </a:rPr>
              <a:t>Eligibility</a:t>
            </a:r>
            <a:endParaRPr lang="en-US" b="1" i="1" dirty="0">
              <a:latin typeface="Merriweather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A3B8B-54AB-7FED-AE21-A35D51F3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8E042C7-AB63-DC9B-EFC8-D348C67C2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7" y="5583215"/>
            <a:ext cx="1317449" cy="1241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E8365E-6E93-07DB-48A6-123FABE17EE9}"/>
              </a:ext>
            </a:extLst>
          </p:cNvPr>
          <p:cNvSpPr txBox="1"/>
          <p:nvPr/>
        </p:nvSpPr>
        <p:spPr>
          <a:xfrm>
            <a:off x="438912" y="2202926"/>
            <a:ext cx="47573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Virginia cities and counties with disproportionately high opioid overdose death rates among Black individuals from 2019 to 2023.</a:t>
            </a:r>
          </a:p>
          <a:p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100% or higher increase in Black opioid overdose deaths per 100,000 population from 2019-2023</a:t>
            </a:r>
          </a:p>
          <a:p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At least n=20 opioid overdose fatalities within the timeframe.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67A0DD-52DF-341E-DD99-62EAB5667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485" y="1943434"/>
            <a:ext cx="5657088" cy="398177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3836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E3B56-94B0-52B7-C9D4-951F265AD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F7147-2FE9-A9C6-DA24-804234AC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68AC021-E414-B79C-1012-294383A0A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5" y="5671751"/>
            <a:ext cx="1354618" cy="1276727"/>
          </a:xfrm>
          <a:prstGeom prst="rect">
            <a:avLst/>
          </a:prstGeom>
        </p:spPr>
      </p:pic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D8A557CE-5B69-AB6E-CA99-78A1EC4D37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629346"/>
              </p:ext>
            </p:extLst>
          </p:nvPr>
        </p:nvGraphicFramePr>
        <p:xfrm>
          <a:off x="979517" y="333632"/>
          <a:ext cx="11069048" cy="6126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5200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99F95-1A9B-539D-53C4-D02E5AE2B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00AEC-9E22-A87C-262A-CBFE5D83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8AC9EB9-E4EC-397E-0AF1-F20A65B6D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5" y="5589827"/>
            <a:ext cx="1441540" cy="1358651"/>
          </a:xfrm>
          <a:prstGeom prst="rect">
            <a:avLst/>
          </a:prstGeom>
        </p:spPr>
      </p:pic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C91A703B-E7C6-0C6A-7DF8-C725059363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336056"/>
              </p:ext>
            </p:extLst>
          </p:nvPr>
        </p:nvGraphicFramePr>
        <p:xfrm>
          <a:off x="979517" y="333632"/>
          <a:ext cx="11069048" cy="6126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6718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1C06A-7FBA-83FC-71FD-157AAE251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80772-FA6A-3EA9-571E-43E8CE90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50FD-0344-4992-964E-28115068E2CF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A37F452-BAF9-6068-CA9E-DFDD40F0D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5" y="5589827"/>
            <a:ext cx="1441540" cy="1358651"/>
          </a:xfrm>
          <a:prstGeom prst="rect">
            <a:avLst/>
          </a:prstGeom>
        </p:spPr>
      </p:pic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2FCC44FE-E9B8-14DD-F24E-47E8FC31E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417444"/>
              </p:ext>
            </p:extLst>
          </p:nvPr>
        </p:nvGraphicFramePr>
        <p:xfrm>
          <a:off x="979517" y="333632"/>
          <a:ext cx="11069048" cy="6126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882816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414141"/>
      </a:dk1>
      <a:lt1>
        <a:srgbClr val="FFFFFF"/>
      </a:lt1>
      <a:dk2>
        <a:srgbClr val="4179BD"/>
      </a:dk2>
      <a:lt2>
        <a:srgbClr val="E7E6E6"/>
      </a:lt2>
      <a:accent1>
        <a:srgbClr val="4179BD"/>
      </a:accent1>
      <a:accent2>
        <a:srgbClr val="EEA120"/>
      </a:accent2>
      <a:accent3>
        <a:srgbClr val="FBC5B5"/>
      </a:accent3>
      <a:accent4>
        <a:srgbClr val="1B3455"/>
      </a:accent4>
      <a:accent5>
        <a:srgbClr val="414141"/>
      </a:accent5>
      <a:accent6>
        <a:srgbClr val="414141"/>
      </a:accent6>
      <a:hlink>
        <a:srgbClr val="4179BD"/>
      </a:hlink>
      <a:folHlink>
        <a:srgbClr val="1B34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72CC5C0F29B64BA0034D38BEF06779" ma:contentTypeVersion="17" ma:contentTypeDescription="Create a new document." ma:contentTypeScope="" ma:versionID="390005360e196a7241160a39df56d505">
  <xsd:schema xmlns:xsd="http://www.w3.org/2001/XMLSchema" xmlns:xs="http://www.w3.org/2001/XMLSchema" xmlns:p="http://schemas.microsoft.com/office/2006/metadata/properties" xmlns:ns2="b26ac8a2-39d3-4c6c-a658-78bf8e690172" xmlns:ns3="9e4e78f1-e745-4d3d-baf9-5d7f88672421" targetNamespace="http://schemas.microsoft.com/office/2006/metadata/properties" ma:root="true" ma:fieldsID="fe745b379d3540e746aff9f946c85ce3" ns2:_="" ns3:_="">
    <xsd:import namespace="b26ac8a2-39d3-4c6c-a658-78bf8e690172"/>
    <xsd:import namespace="9e4e78f1-e745-4d3d-baf9-5d7f88672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ac8a2-39d3-4c6c-a658-78bf8e690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10c5c75-cea6-455f-a63d-64ba3e3f96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e78f1-e745-4d3d-baf9-5d7f8867242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c08e3ce-c4be-48e7-b228-69a7fd1d1a11}" ma:internalName="TaxCatchAll" ma:showField="CatchAllData" ma:web="9e4e78f1-e745-4d3d-baf9-5d7f886724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4e78f1-e745-4d3d-baf9-5d7f88672421" xsi:nil="true"/>
    <lcf76f155ced4ddcb4097134ff3c332f xmlns="b26ac8a2-39d3-4c6c-a658-78bf8e690172">
      <Terms xmlns="http://schemas.microsoft.com/office/infopath/2007/PartnerControls"/>
    </lcf76f155ced4ddcb4097134ff3c332f>
    <SharedWithUsers xmlns="9e4e78f1-e745-4d3d-baf9-5d7f88672421">
      <UserInfo>
        <DisplayName>Tony McDowell</DisplayName>
        <AccountId>11</AccountId>
        <AccountType/>
      </UserInfo>
      <UserInfo>
        <DisplayName>Cara Moisan</DisplayName>
        <AccountId>22</AccountId>
        <AccountType/>
      </UserInfo>
      <UserInfo>
        <DisplayName>Charlie Lintecum</DisplayName>
        <AccountId>17</AccountId>
        <AccountType/>
      </UserInfo>
      <UserInfo>
        <DisplayName>Adam Rosatelli</DisplayName>
        <AccountId>13</AccountId>
        <AccountType/>
      </UserInfo>
      <UserInfo>
        <DisplayName>Cindy Newman</DisplayName>
        <AccountId>60</AccountId>
        <AccountType/>
      </UserInfo>
      <UserInfo>
        <DisplayName>James Schliessmann</DisplayName>
        <AccountId>71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160893A-572F-4D98-8DA0-9D5B2C5D1C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6ac8a2-39d3-4c6c-a658-78bf8e690172"/>
    <ds:schemaRef ds:uri="9e4e78f1-e745-4d3d-baf9-5d7f886724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F49F80-4E76-46E8-8581-52A5A5337F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A6BC9B-E31E-495A-BF61-33FF8B730F70}">
  <ds:schemaRefs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9e4e78f1-e745-4d3d-baf9-5d7f88672421"/>
    <ds:schemaRef ds:uri="b26ac8a2-39d3-4c6c-a658-78bf8e69017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</TotalTime>
  <Words>1285</Words>
  <Application>Microsoft Office PowerPoint</Application>
  <PresentationFormat>Widescreen</PresentationFormat>
  <Paragraphs>205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Garamond</vt:lpstr>
      <vt:lpstr>Merriweather</vt:lpstr>
      <vt:lpstr>Raleway</vt:lpstr>
      <vt:lpstr>Raleway Bold</vt:lpstr>
      <vt:lpstr>Source Sans Pro</vt:lpstr>
      <vt:lpstr>Trebuchet MS</vt:lpstr>
      <vt:lpstr>Twentieth Century</vt:lpstr>
      <vt:lpstr>Wingdings</vt:lpstr>
      <vt:lpstr>Retrospect</vt:lpstr>
      <vt:lpstr>2_Office Theme</vt:lpstr>
      <vt:lpstr>1_Office Theme</vt:lpstr>
      <vt:lpstr>Office Theme</vt:lpstr>
      <vt:lpstr>3_Office Theme</vt:lpstr>
      <vt:lpstr>Operation STOP!</vt:lpstr>
      <vt:lpstr>Operation STOP! Overview of Today’s Webinar</vt:lpstr>
      <vt:lpstr>Operation STOP!  </vt:lpstr>
      <vt:lpstr>PowerPoint Presentation</vt:lpstr>
      <vt:lpstr>PowerPoint Presentation</vt:lpstr>
      <vt:lpstr>Operation STOP! Eligibility</vt:lpstr>
      <vt:lpstr>PowerPoint Presentation</vt:lpstr>
      <vt:lpstr>PowerPoint Presentation</vt:lpstr>
      <vt:lpstr>PowerPoint Presentation</vt:lpstr>
      <vt:lpstr>OAA Grants Portal</vt:lpstr>
      <vt:lpstr>Black Faces Black Voices</vt:lpstr>
      <vt:lpstr>   Virginia Opioid Abatement Toolkit    February 13, 2025</vt:lpstr>
      <vt:lpstr>The OAA Toolkit </vt:lpstr>
      <vt:lpstr>PowerPoint Presentation</vt:lpstr>
      <vt:lpstr>Preview of The Toolkit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Acknowledgements </vt:lpstr>
      <vt:lpstr>Questions or Comments?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OAA Grants – Main Page</dc:title>
  <dc:creator>Tony McDowell</dc:creator>
  <cp:lastModifiedBy>Tony McDowell</cp:lastModifiedBy>
  <cp:revision>8</cp:revision>
  <cp:lastPrinted>2023-08-18T14:09:00Z</cp:lastPrinted>
  <dcterms:created xsi:type="dcterms:W3CDTF">2023-01-06T16:48:21Z</dcterms:created>
  <dcterms:modified xsi:type="dcterms:W3CDTF">2025-02-13T14:19:32Z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0x010100E272CC5C0F29B64BA0034D38BEF06779</vt:lpwstr>
  </property>
  <property fmtid="{D5CDD505-2E9C-101B-9397-08002B2CF9AE}" pid="3" name="MediaServiceImageTags">
    <vt:lpwstr/>
  </property>
</Properties>
</file>